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66"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323" r:id="rId19"/>
    <p:sldId id="256" r:id="rId20"/>
    <p:sldId id="267" r:id="rId21"/>
    <p:sldId id="268" r:id="rId22"/>
    <p:sldId id="269" r:id="rId23"/>
    <p:sldId id="324" r:id="rId24"/>
    <p:sldId id="325" r:id="rId25"/>
    <p:sldId id="326" r:id="rId26"/>
    <p:sldId id="327" r:id="rId27"/>
    <p:sldId id="328" r:id="rId28"/>
    <p:sldId id="329" r:id="rId29"/>
    <p:sldId id="330" r:id="rId30"/>
    <p:sldId id="270" r:id="rId31"/>
    <p:sldId id="258" r:id="rId32"/>
    <p:sldId id="273" r:id="rId33"/>
    <p:sldId id="274" r:id="rId34"/>
    <p:sldId id="275" r:id="rId35"/>
    <p:sldId id="259" r:id="rId36"/>
    <p:sldId id="308" r:id="rId37"/>
    <p:sldId id="334" r:id="rId38"/>
    <p:sldId id="335" r:id="rId39"/>
    <p:sldId id="336" r:id="rId40"/>
    <p:sldId id="338" r:id="rId41"/>
    <p:sldId id="344" r:id="rId42"/>
    <p:sldId id="337" r:id="rId43"/>
    <p:sldId id="345" r:id="rId44"/>
    <p:sldId id="346" r:id="rId45"/>
    <p:sldId id="347" r:id="rId46"/>
    <p:sldId id="341" r:id="rId47"/>
    <p:sldId id="339" r:id="rId48"/>
    <p:sldId id="340" r:id="rId49"/>
    <p:sldId id="342" r:id="rId50"/>
    <p:sldId id="343" r:id="rId51"/>
    <p:sldId id="309" r:id="rId52"/>
    <p:sldId id="310" r:id="rId53"/>
    <p:sldId id="320" r:id="rId54"/>
    <p:sldId id="331" r:id="rId55"/>
    <p:sldId id="332" r:id="rId56"/>
    <p:sldId id="333" r:id="rId57"/>
    <p:sldId id="313" r:id="rId58"/>
    <p:sldId id="314" r:id="rId59"/>
    <p:sldId id="315" r:id="rId60"/>
    <p:sldId id="316" r:id="rId61"/>
    <p:sldId id="317" r:id="rId62"/>
    <p:sldId id="319" r:id="rId63"/>
    <p:sldId id="307" r:id="rId64"/>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84" y="116"/>
      </p:cViewPr>
      <p:guideLst>
        <p:guide orient="horz" pos="2160"/>
        <p:guide pos="3840"/>
      </p:guideLst>
    </p:cSldViewPr>
  </p:slideViewPr>
  <p:notesTextViewPr>
    <p:cViewPr>
      <p:scale>
        <a:sx n="100" d="100"/>
        <a:sy n="100" d="100"/>
      </p:scale>
      <p:origin x="0" y="0"/>
    </p:cViewPr>
  </p:notesTextViewPr>
  <p:sorterViewPr>
    <p:cViewPr>
      <p:scale>
        <a:sx n="70" d="100"/>
        <a:sy n="70" d="100"/>
      </p:scale>
      <p:origin x="0" y="-635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defRPr sz="1300">
                <a:latin typeface="Arial" charset="0"/>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defRPr sz="1300">
                <a:latin typeface="Arial" charset="0"/>
                <a:cs typeface="+mn-cs"/>
              </a:defRPr>
            </a:lvl1pPr>
          </a:lstStyle>
          <a:p>
            <a:pPr>
              <a:defRPr/>
            </a:pPr>
            <a:fld id="{FC74AE22-6534-4088-840A-5E4DF20E8AA9}" type="datetimeFigureOut">
              <a:rPr lang="en-US"/>
              <a:pPr>
                <a:defRPr/>
              </a:pPr>
              <a:t>3/15/2017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defRPr sz="1300">
                <a:latin typeface="Arial" charset="0"/>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CA3BB12F-C60C-49CE-B9BD-7475A374C3A9}" type="slidenum">
              <a:rPr lang="en-US" altLang="en-US"/>
              <a:pPr>
                <a:defRPr/>
              </a:pPr>
              <a:t>‹#›</a:t>
            </a:fld>
            <a:endParaRPr lang="en-US" altLang="en-US"/>
          </a:p>
        </p:txBody>
      </p:sp>
    </p:spTree>
    <p:extLst>
      <p:ext uri="{BB962C8B-B14F-4D97-AF65-F5344CB8AC3E}">
        <p14:creationId xmlns:p14="http://schemas.microsoft.com/office/powerpoint/2010/main" val="3601610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cs typeface="+mn-cs"/>
              </a:defRPr>
            </a:lvl1pPr>
          </a:lstStyle>
          <a:p>
            <a:pPr>
              <a:defRPr/>
            </a:pPr>
            <a:endParaRPr lang="en-US"/>
          </a:p>
        </p:txBody>
      </p:sp>
      <p:sp>
        <p:nvSpPr>
          <p:cNvPr id="1638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cs typeface="+mn-cs"/>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cs typeface="+mn-cs"/>
              </a:defRPr>
            </a:lvl1pPr>
          </a:lstStyle>
          <a:p>
            <a:pPr>
              <a:defRPr/>
            </a:pPr>
            <a:endParaRPr lang="en-US"/>
          </a:p>
        </p:txBody>
      </p:sp>
      <p:sp>
        <p:nvSpPr>
          <p:cNvPr id="1639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6A351D41-9C37-4B4D-BEA3-FEC1B83F7F14}" type="slidenum">
              <a:rPr lang="en-US" altLang="en-US"/>
              <a:pPr>
                <a:defRPr/>
              </a:pPr>
              <a:t>‹#›</a:t>
            </a:fld>
            <a:endParaRPr lang="en-US" altLang="en-US"/>
          </a:p>
        </p:txBody>
      </p:sp>
    </p:spTree>
    <p:extLst>
      <p:ext uri="{BB962C8B-B14F-4D97-AF65-F5344CB8AC3E}">
        <p14:creationId xmlns:p14="http://schemas.microsoft.com/office/powerpoint/2010/main" val="21715188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A39CA10-ACEC-4DD3-B928-3834A87A5E8D}" type="slidenum">
              <a:rPr lang="en-US" altLang="en-US" sz="1300"/>
              <a:pPr>
                <a:spcBef>
                  <a:spcPct val="0"/>
                </a:spcBef>
              </a:pPr>
              <a:t>1</a:t>
            </a:fld>
            <a:endParaRPr lang="en-US" altLang="en-US" sz="1300"/>
          </a:p>
        </p:txBody>
      </p:sp>
      <p:sp>
        <p:nvSpPr>
          <p:cNvPr id="5123" name="Rectangle 2"/>
          <p:cNvSpPr>
            <a:spLocks noGrp="1" noRot="1" noChangeAspect="1" noChangeArrowheads="1" noTextEdit="1"/>
          </p:cNvSpPr>
          <p:nvPr>
            <p:ph type="sldImg"/>
          </p:nvPr>
        </p:nvSpPr>
        <p:spPr>
          <a:xfrm>
            <a:off x="457200" y="720725"/>
            <a:ext cx="6400800" cy="3600450"/>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80508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0890D3-223B-4411-A553-5DE364C1190A}" type="slidenum">
              <a:rPr lang="en-US" altLang="en-US" sz="1300"/>
              <a:pPr>
                <a:spcBef>
                  <a:spcPct val="0"/>
                </a:spcBef>
              </a:pPr>
              <a:t>34</a:t>
            </a:fld>
            <a:endParaRPr lang="en-US" altLang="en-US" sz="1300"/>
          </a:p>
        </p:txBody>
      </p:sp>
      <p:sp>
        <p:nvSpPr>
          <p:cNvPr id="58371" name="Rectangle 2"/>
          <p:cNvSpPr>
            <a:spLocks noGrp="1" noRot="1" noChangeAspect="1" noChangeArrowheads="1" noTextEdit="1"/>
          </p:cNvSpPr>
          <p:nvPr>
            <p:ph type="sldImg"/>
          </p:nvPr>
        </p:nvSpPr>
        <p:spPr>
          <a:xfrm>
            <a:off x="457200" y="720725"/>
            <a:ext cx="6400800" cy="360045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5484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EABADB3-8E31-41C9-8FFD-9E224497835A}" type="slidenum">
              <a:rPr lang="en-US" altLang="en-US" sz="1300"/>
              <a:pPr>
                <a:spcBef>
                  <a:spcPct val="0"/>
                </a:spcBef>
              </a:pPr>
              <a:t>35</a:t>
            </a:fld>
            <a:endParaRPr lang="en-US" altLang="en-US" sz="1300"/>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2033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1D0399-4401-492E-9B37-CB7F3C43AA0D}" type="slidenum">
              <a:rPr lang="en-US" altLang="en-US"/>
              <a:pPr/>
              <a:t>50</a:t>
            </a:fld>
            <a:endParaRPr lang="en-US" altLang="en-US"/>
          </a:p>
        </p:txBody>
      </p:sp>
      <p:sp>
        <p:nvSpPr>
          <p:cNvPr id="52226" name="Text Box 2"/>
          <p:cNvSpPr txBox="1">
            <a:spLocks noChangeArrowheads="1"/>
          </p:cNvSpPr>
          <p:nvPr/>
        </p:nvSpPr>
        <p:spPr bwMode="auto">
          <a:xfrm>
            <a:off x="1209675" y="693738"/>
            <a:ext cx="4437063"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p>
        </p:txBody>
      </p:sp>
      <p:sp>
        <p:nvSpPr>
          <p:cNvPr id="52227" name="Rectangle 3"/>
          <p:cNvSpPr txBox="1">
            <a:spLocks noGrp="1" noChangeArrowheads="1"/>
          </p:cNvSpPr>
          <p:nvPr>
            <p:ph type="body"/>
          </p:nvPr>
        </p:nvSpPr>
        <p:spPr>
          <a:xfrm>
            <a:off x="685800" y="4341813"/>
            <a:ext cx="5484813" cy="4114800"/>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103016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29B7969-7C7B-4C7C-944E-97579272BD47}" type="slidenum">
              <a:rPr lang="en-US" altLang="en-US" sz="1300"/>
              <a:pPr>
                <a:spcBef>
                  <a:spcPct val="0"/>
                </a:spcBef>
              </a:pPr>
              <a:t>19</a:t>
            </a:fld>
            <a:endParaRPr lang="en-US" altLang="en-US" sz="1300"/>
          </a:p>
        </p:txBody>
      </p:sp>
      <p:sp>
        <p:nvSpPr>
          <p:cNvPr id="35843" name="Rectangle 2"/>
          <p:cNvSpPr>
            <a:spLocks noGrp="1" noRot="1" noChangeAspect="1" noChangeArrowheads="1" noTextEdit="1"/>
          </p:cNvSpPr>
          <p:nvPr>
            <p:ph type="sldImg"/>
          </p:nvPr>
        </p:nvSpPr>
        <p:spPr>
          <a:xfrm>
            <a:off x="457200" y="720725"/>
            <a:ext cx="6400800" cy="3600450"/>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22104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952D27-0388-4D0D-BAA4-7FCA92FEEFCE}" type="slidenum">
              <a:rPr lang="en-US" altLang="en-US" sz="1300"/>
              <a:pPr>
                <a:spcBef>
                  <a:spcPct val="0"/>
                </a:spcBef>
              </a:pPr>
              <a:t>20</a:t>
            </a:fld>
            <a:endParaRPr lang="en-US" altLang="en-US" sz="1300"/>
          </a:p>
        </p:txBody>
      </p:sp>
      <p:sp>
        <p:nvSpPr>
          <p:cNvPr id="37891" name="Rectangle 2"/>
          <p:cNvSpPr>
            <a:spLocks noGrp="1" noRot="1" noChangeAspect="1" noChangeArrowheads="1" noTextEdit="1"/>
          </p:cNvSpPr>
          <p:nvPr>
            <p:ph type="sldImg"/>
          </p:nvPr>
        </p:nvSpPr>
        <p:spPr>
          <a:xfrm>
            <a:off x="457200" y="720725"/>
            <a:ext cx="6400800" cy="360045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7010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D269A1-55EB-469C-A3E4-1873ADA084F4}" type="slidenum">
              <a:rPr lang="en-US" altLang="en-US" sz="1300"/>
              <a:pPr>
                <a:spcBef>
                  <a:spcPct val="0"/>
                </a:spcBef>
              </a:pPr>
              <a:t>21</a:t>
            </a:fld>
            <a:endParaRPr lang="en-US" altLang="en-US" sz="1300"/>
          </a:p>
        </p:txBody>
      </p:sp>
      <p:sp>
        <p:nvSpPr>
          <p:cNvPr id="39939" name="Rectangle 2"/>
          <p:cNvSpPr>
            <a:spLocks noGrp="1" noRot="1" noChangeAspect="1" noChangeArrowheads="1" noTextEdit="1"/>
          </p:cNvSpPr>
          <p:nvPr>
            <p:ph type="sldImg"/>
          </p:nvPr>
        </p:nvSpPr>
        <p:spPr>
          <a:xfrm>
            <a:off x="457200" y="720725"/>
            <a:ext cx="6400800" cy="360045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5124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0FA846-4E84-47B4-952D-9462D054D94C}" type="slidenum">
              <a:rPr lang="en-US" altLang="en-US" sz="1300"/>
              <a:pPr>
                <a:spcBef>
                  <a:spcPct val="0"/>
                </a:spcBef>
              </a:pPr>
              <a:t>22</a:t>
            </a:fld>
            <a:endParaRPr lang="en-US" altLang="en-US" sz="1300"/>
          </a:p>
        </p:txBody>
      </p:sp>
      <p:sp>
        <p:nvSpPr>
          <p:cNvPr id="41987" name="Rectangle 2"/>
          <p:cNvSpPr>
            <a:spLocks noGrp="1" noRot="1" noChangeAspect="1" noChangeArrowheads="1" noTextEdit="1"/>
          </p:cNvSpPr>
          <p:nvPr>
            <p:ph type="sldImg"/>
          </p:nvPr>
        </p:nvSpPr>
        <p:spPr>
          <a:xfrm>
            <a:off x="457200" y="720725"/>
            <a:ext cx="6400800" cy="360045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6997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E490AC9-DD60-4A58-973F-70FE3F1AB64A}" type="slidenum">
              <a:rPr lang="en-US" altLang="en-US" sz="1300"/>
              <a:pPr>
                <a:spcBef>
                  <a:spcPct val="0"/>
                </a:spcBef>
              </a:pPr>
              <a:t>30</a:t>
            </a:fld>
            <a:endParaRPr lang="en-US" altLang="en-US" sz="1300"/>
          </a:p>
        </p:txBody>
      </p:sp>
      <p:sp>
        <p:nvSpPr>
          <p:cNvPr id="44035" name="Rectangle 2"/>
          <p:cNvSpPr>
            <a:spLocks noGrp="1" noRot="1" noChangeAspect="1" noChangeArrowheads="1" noTextEdit="1"/>
          </p:cNvSpPr>
          <p:nvPr>
            <p:ph type="sldImg"/>
          </p:nvPr>
        </p:nvSpPr>
        <p:spPr>
          <a:xfrm>
            <a:off x="457200" y="720725"/>
            <a:ext cx="6400800" cy="360045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0509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FF67A9A-CDCF-4F9C-BFEA-D30B4311A430}" type="slidenum">
              <a:rPr lang="en-US" altLang="en-US" sz="1300"/>
              <a:pPr>
                <a:spcBef>
                  <a:spcPct val="0"/>
                </a:spcBef>
              </a:pPr>
              <a:t>31</a:t>
            </a:fld>
            <a:endParaRPr lang="en-US" altLang="en-US" sz="1300"/>
          </a:p>
        </p:txBody>
      </p:sp>
      <p:sp>
        <p:nvSpPr>
          <p:cNvPr id="52227" name="Rectangle 2"/>
          <p:cNvSpPr>
            <a:spLocks noGrp="1" noRot="1" noChangeAspect="1" noChangeArrowheads="1" noTextEdit="1"/>
          </p:cNvSpPr>
          <p:nvPr>
            <p:ph type="sldImg"/>
          </p:nvPr>
        </p:nvSpPr>
        <p:spPr>
          <a:xfrm>
            <a:off x="457200" y="720725"/>
            <a:ext cx="6400800" cy="360045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4585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7E11F35-F3EA-4A81-BB3F-C490E72CE309}" type="slidenum">
              <a:rPr lang="en-US" altLang="en-US" sz="1300"/>
              <a:pPr>
                <a:spcBef>
                  <a:spcPct val="0"/>
                </a:spcBef>
              </a:pPr>
              <a:t>32</a:t>
            </a:fld>
            <a:endParaRPr lang="en-US" altLang="en-US" sz="1300"/>
          </a:p>
        </p:txBody>
      </p:sp>
      <p:sp>
        <p:nvSpPr>
          <p:cNvPr id="54275" name="Rectangle 2"/>
          <p:cNvSpPr>
            <a:spLocks noGrp="1" noRot="1" noChangeAspect="1" noChangeArrowheads="1" noTextEdit="1"/>
          </p:cNvSpPr>
          <p:nvPr>
            <p:ph type="sldImg"/>
          </p:nvPr>
        </p:nvSpPr>
        <p:spPr>
          <a:xfrm>
            <a:off x="457200" y="720725"/>
            <a:ext cx="6400800" cy="360045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24044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5E0A22-7A13-4014-BD9F-E74997BD39FF}" type="slidenum">
              <a:rPr lang="en-US" altLang="en-US" sz="1300"/>
              <a:pPr>
                <a:spcBef>
                  <a:spcPct val="0"/>
                </a:spcBef>
              </a:pPr>
              <a:t>33</a:t>
            </a:fld>
            <a:endParaRPr lang="en-US" altLang="en-US" sz="1300"/>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043569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3D2DC6-5039-48B2-BB02-184934C3AAEE}" type="slidenum">
              <a:rPr lang="en-US" altLang="en-US"/>
              <a:pPr>
                <a:defRPr/>
              </a:pPr>
              <a:t>‹#›</a:t>
            </a:fld>
            <a:endParaRPr lang="en-US" altLang="en-US"/>
          </a:p>
        </p:txBody>
      </p:sp>
    </p:spTree>
    <p:extLst>
      <p:ext uri="{BB962C8B-B14F-4D97-AF65-F5344CB8AC3E}">
        <p14:creationId xmlns:p14="http://schemas.microsoft.com/office/powerpoint/2010/main" val="207471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21F1CD-C2F8-4E9F-8AB6-12A50F48B996}" type="slidenum">
              <a:rPr lang="en-US" altLang="en-US"/>
              <a:pPr>
                <a:defRPr/>
              </a:pPr>
              <a:t>‹#›</a:t>
            </a:fld>
            <a:endParaRPr lang="en-US" altLang="en-US"/>
          </a:p>
        </p:txBody>
      </p:sp>
    </p:spTree>
    <p:extLst>
      <p:ext uri="{BB962C8B-B14F-4D97-AF65-F5344CB8AC3E}">
        <p14:creationId xmlns:p14="http://schemas.microsoft.com/office/powerpoint/2010/main" val="146992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949F90-5632-421E-B4DE-D02ED3F9EDEE}" type="slidenum">
              <a:rPr lang="en-US" altLang="en-US"/>
              <a:pPr>
                <a:defRPr/>
              </a:pPr>
              <a:t>‹#›</a:t>
            </a:fld>
            <a:endParaRPr lang="en-US" altLang="en-US"/>
          </a:p>
        </p:txBody>
      </p:sp>
    </p:spTree>
    <p:extLst>
      <p:ext uri="{BB962C8B-B14F-4D97-AF65-F5344CB8AC3E}">
        <p14:creationId xmlns:p14="http://schemas.microsoft.com/office/powerpoint/2010/main" val="1280484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1EE26F7-67A2-4785-B35B-850E7F370FDE}" type="slidenum">
              <a:rPr lang="en-US" altLang="en-US"/>
              <a:pPr>
                <a:defRPr/>
              </a:pPr>
              <a:t>‹#›</a:t>
            </a:fld>
            <a:endParaRPr lang="en-US" altLang="en-US"/>
          </a:p>
        </p:txBody>
      </p:sp>
    </p:spTree>
    <p:extLst>
      <p:ext uri="{BB962C8B-B14F-4D97-AF65-F5344CB8AC3E}">
        <p14:creationId xmlns:p14="http://schemas.microsoft.com/office/powerpoint/2010/main" val="322354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Rectangle 12"/>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13"/>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14"/>
          <p:cNvSpPr>
            <a:spLocks noGrp="1" noChangeArrowheads="1"/>
          </p:cNvSpPr>
          <p:nvPr>
            <p:ph type="sldNum" sz="quarter" idx="12"/>
          </p:nvPr>
        </p:nvSpPr>
        <p:spPr>
          <a:ln/>
        </p:spPr>
        <p:txBody>
          <a:bodyPr/>
          <a:lstStyle>
            <a:lvl1pPr>
              <a:defRPr/>
            </a:lvl1pPr>
          </a:lstStyle>
          <a:p>
            <a:pPr>
              <a:defRPr/>
            </a:pPr>
            <a:fld id="{3362FC6C-790A-4E66-BD53-C8C972B564BF}" type="slidenum">
              <a:rPr lang="en-US" altLang="en-US"/>
              <a:pPr>
                <a:defRPr/>
              </a:pPr>
              <a:t>‹#›</a:t>
            </a:fld>
            <a:endParaRPr lang="en-US" altLang="en-US"/>
          </a:p>
        </p:txBody>
      </p:sp>
    </p:spTree>
    <p:extLst>
      <p:ext uri="{BB962C8B-B14F-4D97-AF65-F5344CB8AC3E}">
        <p14:creationId xmlns:p14="http://schemas.microsoft.com/office/powerpoint/2010/main" val="1870197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hart Placeholder 3"/>
          <p:cNvSpPr>
            <a:spLocks noGrp="1"/>
          </p:cNvSpPr>
          <p:nvPr>
            <p:ph type="chart" sz="half" idx="2"/>
          </p:nvPr>
        </p:nvSpPr>
        <p:spPr>
          <a:xfrm>
            <a:off x="6197600" y="1600201"/>
            <a:ext cx="5384800" cy="4530725"/>
          </a:xfrm>
        </p:spPr>
        <p:txBody>
          <a:bodyPr/>
          <a:lstStyle/>
          <a:p>
            <a:endParaRPr lang="en-AU"/>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44AE0E0D-C7F3-48F1-AC6A-D9BDDD78AE9C}" type="slidenum">
              <a:rPr lang="en-US" altLang="en-US"/>
              <a:pPr/>
              <a:t>‹#›</a:t>
            </a:fld>
            <a:endParaRPr lang="en-US" altLang="en-US"/>
          </a:p>
        </p:txBody>
      </p:sp>
    </p:spTree>
    <p:extLst>
      <p:ext uri="{BB962C8B-B14F-4D97-AF65-F5344CB8AC3E}">
        <p14:creationId xmlns:p14="http://schemas.microsoft.com/office/powerpoint/2010/main" val="165097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4DA9A3-98CD-4A0E-8E52-D482EA4B2AD0}" type="slidenum">
              <a:rPr lang="en-US" altLang="en-US"/>
              <a:pPr>
                <a:defRPr/>
              </a:pPr>
              <a:t>‹#›</a:t>
            </a:fld>
            <a:endParaRPr lang="en-US" altLang="en-US"/>
          </a:p>
        </p:txBody>
      </p:sp>
    </p:spTree>
    <p:extLst>
      <p:ext uri="{BB962C8B-B14F-4D97-AF65-F5344CB8AC3E}">
        <p14:creationId xmlns:p14="http://schemas.microsoft.com/office/powerpoint/2010/main" val="233565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1201E92-DE82-4FA3-B949-52EF80288DCB}" type="slidenum">
              <a:rPr lang="en-US" altLang="en-US"/>
              <a:pPr>
                <a:defRPr/>
              </a:pPr>
              <a:t>‹#›</a:t>
            </a:fld>
            <a:endParaRPr lang="en-US" altLang="en-US"/>
          </a:p>
        </p:txBody>
      </p:sp>
    </p:spTree>
    <p:extLst>
      <p:ext uri="{BB962C8B-B14F-4D97-AF65-F5344CB8AC3E}">
        <p14:creationId xmlns:p14="http://schemas.microsoft.com/office/powerpoint/2010/main" val="3971569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26D04C1-BA55-428B-B9A7-7323A01335FF}" type="slidenum">
              <a:rPr lang="en-US" altLang="en-US"/>
              <a:pPr>
                <a:defRPr/>
              </a:pPr>
              <a:t>‹#›</a:t>
            </a:fld>
            <a:endParaRPr lang="en-US" altLang="en-US"/>
          </a:p>
        </p:txBody>
      </p:sp>
    </p:spTree>
    <p:extLst>
      <p:ext uri="{BB962C8B-B14F-4D97-AF65-F5344CB8AC3E}">
        <p14:creationId xmlns:p14="http://schemas.microsoft.com/office/powerpoint/2010/main" val="278784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7E5AF98-D3CA-46DF-AD8D-C65E3D6E05DB}" type="slidenum">
              <a:rPr lang="en-US" altLang="en-US"/>
              <a:pPr>
                <a:defRPr/>
              </a:pPr>
              <a:t>‹#›</a:t>
            </a:fld>
            <a:endParaRPr lang="en-US" altLang="en-US"/>
          </a:p>
        </p:txBody>
      </p:sp>
    </p:spTree>
    <p:extLst>
      <p:ext uri="{BB962C8B-B14F-4D97-AF65-F5344CB8AC3E}">
        <p14:creationId xmlns:p14="http://schemas.microsoft.com/office/powerpoint/2010/main" val="97963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13424F6-2014-4188-914D-8EB2C25DDFCD}" type="slidenum">
              <a:rPr lang="en-US" altLang="en-US"/>
              <a:pPr>
                <a:defRPr/>
              </a:pPr>
              <a:t>‹#›</a:t>
            </a:fld>
            <a:endParaRPr lang="en-US" altLang="en-US"/>
          </a:p>
        </p:txBody>
      </p:sp>
    </p:spTree>
    <p:extLst>
      <p:ext uri="{BB962C8B-B14F-4D97-AF65-F5344CB8AC3E}">
        <p14:creationId xmlns:p14="http://schemas.microsoft.com/office/powerpoint/2010/main" val="236149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4BCB31B-790C-474D-ACEC-810E5FF48B04}" type="slidenum">
              <a:rPr lang="en-US" altLang="en-US"/>
              <a:pPr>
                <a:defRPr/>
              </a:pPr>
              <a:t>‹#›</a:t>
            </a:fld>
            <a:endParaRPr lang="en-US" altLang="en-US"/>
          </a:p>
        </p:txBody>
      </p:sp>
    </p:spTree>
    <p:extLst>
      <p:ext uri="{BB962C8B-B14F-4D97-AF65-F5344CB8AC3E}">
        <p14:creationId xmlns:p14="http://schemas.microsoft.com/office/powerpoint/2010/main" val="3684141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466121-15C9-455B-8B15-2696E6DD7285}" type="slidenum">
              <a:rPr lang="en-US" altLang="en-US"/>
              <a:pPr>
                <a:defRPr/>
              </a:pPr>
              <a:t>‹#›</a:t>
            </a:fld>
            <a:endParaRPr lang="en-US" altLang="en-US"/>
          </a:p>
        </p:txBody>
      </p:sp>
    </p:spTree>
    <p:extLst>
      <p:ext uri="{BB962C8B-B14F-4D97-AF65-F5344CB8AC3E}">
        <p14:creationId xmlns:p14="http://schemas.microsoft.com/office/powerpoint/2010/main" val="239534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EBF66D-9741-451F-BBEC-898F9EC1F8D7}" type="slidenum">
              <a:rPr lang="en-US" altLang="en-US"/>
              <a:pPr>
                <a:defRPr/>
              </a:pPr>
              <a:t>‹#›</a:t>
            </a:fld>
            <a:endParaRPr lang="en-US" altLang="en-US"/>
          </a:p>
        </p:txBody>
      </p:sp>
    </p:spTree>
    <p:extLst>
      <p:ext uri="{BB962C8B-B14F-4D97-AF65-F5344CB8AC3E}">
        <p14:creationId xmlns:p14="http://schemas.microsoft.com/office/powerpoint/2010/main" val="64372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C8D40BE-D21F-4383-93BF-25F4F27A76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2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gi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hubblesite.org/" TargetMode="Externa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mages.google.com/imgres?imgurl=http://www.tendringdc.gov.uk/NR/rdonlyres/5F7C34F3-8324-4A53-AF8D-BAB30A5199BD/0/Dog__Cartoon_51.jpeg&amp;imgrefurl=http://www.tendringdc.gov.uk/TendringDC/Business/Licensing/Animal+Licensing/&amp;h=225&amp;w=215&amp;sz=11&amp;hl=en&amp;start=15&amp;tbnid=y7xb2s2zeYEnVM:&amp;tbnh=108&amp;tbnw=103&amp;prev=/images?q=dog+cartoon&amp;svnum=10&amp;hl=en&amp;l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GB" altLang="en-US" smtClean="0"/>
              <a:t>Orbital Motion</a:t>
            </a:r>
            <a:endParaRPr lang="en-US" altLang="en-US" smtClean="0"/>
          </a:p>
        </p:txBody>
      </p:sp>
      <p:pic>
        <p:nvPicPr>
          <p:cNvPr id="4099" name="Picture 6" descr="o5sc-01247e_goes-n_300x37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5641" y="1556792"/>
            <a:ext cx="3503613" cy="4379912"/>
          </a:xfrm>
        </p:spPr>
      </p:pic>
      <p:sp>
        <p:nvSpPr>
          <p:cNvPr id="2" name="TextBox 1"/>
          <p:cNvSpPr txBox="1"/>
          <p:nvPr/>
        </p:nvSpPr>
        <p:spPr>
          <a:xfrm>
            <a:off x="6528048" y="1988841"/>
            <a:ext cx="3995936" cy="2585323"/>
          </a:xfrm>
          <a:prstGeom prst="rect">
            <a:avLst/>
          </a:prstGeom>
          <a:noFill/>
        </p:spPr>
        <p:txBody>
          <a:bodyPr wrap="square" rtlCol="0">
            <a:spAutoFit/>
          </a:bodyPr>
          <a:lstStyle/>
          <a:p>
            <a:r>
              <a:rPr lang="en-AU" b="1" dirty="0" smtClean="0"/>
              <a:t>DISCLAIMER:</a:t>
            </a:r>
          </a:p>
          <a:p>
            <a:endParaRPr lang="en-AU" dirty="0"/>
          </a:p>
          <a:p>
            <a:r>
              <a:rPr lang="en-AU" dirty="0" smtClean="0"/>
              <a:t>No dogs were harmed in the making of this presentation</a:t>
            </a:r>
          </a:p>
          <a:p>
            <a:endParaRPr lang="en-AU" dirty="0"/>
          </a:p>
          <a:p>
            <a:r>
              <a:rPr lang="en-AU" dirty="0" smtClean="0"/>
              <a:t>The dogs in this presentation are highly trained cartoon </a:t>
            </a:r>
            <a:r>
              <a:rPr lang="en-AU" b="1" dirty="0" smtClean="0">
                <a:solidFill>
                  <a:srgbClr val="FF0000"/>
                </a:solidFill>
              </a:rPr>
              <a:t>“stunt dogs”.</a:t>
            </a:r>
          </a:p>
          <a:p>
            <a:endParaRPr lang="en-AU" dirty="0"/>
          </a:p>
          <a:p>
            <a:r>
              <a:rPr lang="en-AU" b="1" dirty="0" smtClean="0"/>
              <a:t>DO NOT TRY THIS AT HOME</a:t>
            </a:r>
            <a:endParaRPr lang="en-AU"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600"/>
                                  </p:stCondLst>
                                  <p:childTnLst>
                                    <p:set>
                                      <p:cBhvr>
                                        <p:cTn id="9" dur="1" fill="hold">
                                          <p:stCondLst>
                                            <p:cond delay="0"/>
                                          </p:stCondLst>
                                        </p:cTn>
                                        <p:tgtEl>
                                          <p:spTgt spid="2">
                                            <p:txEl>
                                              <p:pRg st="2" end="2"/>
                                            </p:txEl>
                                          </p:spTgt>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grpId="0" nodeType="afterEffect">
                                  <p:stCondLst>
                                    <p:cond delay="60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par>
                          <p:cTn id="13" fill="hold">
                            <p:stCondLst>
                              <p:cond delay="1200"/>
                            </p:stCondLst>
                            <p:childTnLst>
                              <p:par>
                                <p:cTn id="14" presetID="1" presetClass="entr" presetSubtype="0" fill="hold" grpId="0" nodeType="afterEffect">
                                  <p:stCondLst>
                                    <p:cond delay="180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809626"/>
            <a:ext cx="8229600" cy="608013"/>
          </a:xfrm>
        </p:spPr>
        <p:txBody>
          <a:bodyPr/>
          <a:lstStyle/>
          <a:p>
            <a:pPr eaLnBrk="1" hangingPunct="1"/>
            <a:r>
              <a:rPr lang="en-US" altLang="en-US" smtClean="0"/>
              <a:t>Even bigger cannon?</a:t>
            </a:r>
            <a:endParaRPr lang="en-GB" altLang="en-US" smtClean="0"/>
          </a:p>
        </p:txBody>
      </p:sp>
      <p:sp>
        <p:nvSpPr>
          <p:cNvPr id="14339" name="Rectangle 3"/>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2"/>
              </a:rPr>
              <a:t>   </a:t>
            </a:r>
            <a:endParaRPr lang="en-GB" altLang="en-US" smtClean="0">
              <a:solidFill>
                <a:srgbClr val="000000"/>
              </a:solidFill>
              <a:cs typeface="Arial" panose="020B0604020202020204" pitchFamily="34" charset="0"/>
            </a:endParaRPr>
          </a:p>
        </p:txBody>
      </p:sp>
      <p:sp>
        <p:nvSpPr>
          <p:cNvPr id="14340" name="Oval 5"/>
          <p:cNvSpPr>
            <a:spLocks noChangeArrowheads="1"/>
          </p:cNvSpPr>
          <p:nvPr/>
        </p:nvSpPr>
        <p:spPr bwMode="auto">
          <a:xfrm>
            <a:off x="2403475" y="3192463"/>
            <a:ext cx="755650" cy="60166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1" name="Rectangle 6"/>
          <p:cNvSpPr>
            <a:spLocks noChangeArrowheads="1"/>
          </p:cNvSpPr>
          <p:nvPr/>
        </p:nvSpPr>
        <p:spPr bwMode="auto">
          <a:xfrm>
            <a:off x="2994025" y="3087689"/>
            <a:ext cx="234950" cy="687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4342" name="Picture 7"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4575" y="3803650"/>
            <a:ext cx="165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3" name="Group 8"/>
          <p:cNvGrpSpPr>
            <a:grpSpLocks/>
          </p:cNvGrpSpPr>
          <p:nvPr/>
        </p:nvGrpSpPr>
        <p:grpSpPr bwMode="auto">
          <a:xfrm>
            <a:off x="2525713" y="3817938"/>
            <a:ext cx="323850" cy="163512"/>
            <a:chOff x="685" y="2055"/>
            <a:chExt cx="1168" cy="453"/>
          </a:xfrm>
        </p:grpSpPr>
        <p:sp>
          <p:nvSpPr>
            <p:cNvPr id="14347" name="Rectangle 9"/>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8" name="Rectangle 10"/>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9" name="Rectangle 11"/>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4344" name="Oval 12"/>
          <p:cNvSpPr>
            <a:spLocks noChangeArrowheads="1"/>
          </p:cNvSpPr>
          <p:nvPr/>
        </p:nvSpPr>
        <p:spPr bwMode="auto">
          <a:xfrm>
            <a:off x="2979738" y="3536950"/>
            <a:ext cx="93662" cy="4445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5" name="Oval 13"/>
          <p:cNvSpPr>
            <a:spLocks noChangeArrowheads="1"/>
          </p:cNvSpPr>
          <p:nvPr/>
        </p:nvSpPr>
        <p:spPr bwMode="auto">
          <a:xfrm>
            <a:off x="2981326" y="3430589"/>
            <a:ext cx="93663" cy="46037"/>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6" name="Freeform 14"/>
          <p:cNvSpPr>
            <a:spLocks/>
          </p:cNvSpPr>
          <p:nvPr/>
        </p:nvSpPr>
        <p:spPr bwMode="auto">
          <a:xfrm>
            <a:off x="2487614" y="3990975"/>
            <a:ext cx="8167687" cy="1989138"/>
          </a:xfrm>
          <a:custGeom>
            <a:avLst/>
            <a:gdLst>
              <a:gd name="T0" fmla="*/ 0 w 5145"/>
              <a:gd name="T1" fmla="*/ 0 h 1253"/>
              <a:gd name="T2" fmla="*/ 2147483646 w 5145"/>
              <a:gd name="T3" fmla="*/ 667842368 h 1253"/>
              <a:gd name="T4" fmla="*/ 2147483646 w 5145"/>
              <a:gd name="T5" fmla="*/ 2147483646 h 1253"/>
              <a:gd name="T6" fmla="*/ 0 60000 65536"/>
              <a:gd name="T7" fmla="*/ 0 60000 65536"/>
              <a:gd name="T8" fmla="*/ 0 60000 65536"/>
              <a:gd name="T9" fmla="*/ 0 w 5145"/>
              <a:gd name="T10" fmla="*/ 0 h 1253"/>
              <a:gd name="T11" fmla="*/ 5145 w 5145"/>
              <a:gd name="T12" fmla="*/ 1253 h 1253"/>
            </a:gdLst>
            <a:ahLst/>
            <a:cxnLst>
              <a:cxn ang="T6">
                <a:pos x="T0" y="T1"/>
              </a:cxn>
              <a:cxn ang="T7">
                <a:pos x="T2" y="T3"/>
              </a:cxn>
              <a:cxn ang="T8">
                <a:pos x="T4" y="T5"/>
              </a:cxn>
            </a:cxnLst>
            <a:rect l="T9" t="T10" r="T11" b="T12"/>
            <a:pathLst>
              <a:path w="5145" h="1253">
                <a:moveTo>
                  <a:pt x="0" y="0"/>
                </a:moveTo>
                <a:cubicBezTo>
                  <a:pt x="808" y="28"/>
                  <a:pt x="1617" y="56"/>
                  <a:pt x="2475" y="265"/>
                </a:cubicBezTo>
                <a:cubicBezTo>
                  <a:pt x="3333" y="474"/>
                  <a:pt x="4700" y="1088"/>
                  <a:pt x="5145" y="1253"/>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AU"/>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809626"/>
            <a:ext cx="8229600" cy="608013"/>
          </a:xfrm>
        </p:spPr>
        <p:txBody>
          <a:bodyPr/>
          <a:lstStyle/>
          <a:p>
            <a:pPr eaLnBrk="1" hangingPunct="1"/>
            <a:r>
              <a:rPr lang="en-US" altLang="en-US" smtClean="0"/>
              <a:t>Even bigger cannon</a:t>
            </a:r>
            <a:endParaRPr lang="en-GB" altLang="en-US" smtClean="0"/>
          </a:p>
        </p:txBody>
      </p:sp>
      <p:sp>
        <p:nvSpPr>
          <p:cNvPr id="15363" name="Rectangle 3"/>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2"/>
              </a:rPr>
              <a:t>   </a:t>
            </a:r>
            <a:endParaRPr lang="en-GB" altLang="en-US" smtClean="0">
              <a:solidFill>
                <a:srgbClr val="000000"/>
              </a:solidFill>
              <a:cs typeface="Arial" panose="020B0604020202020204" pitchFamily="34" charset="0"/>
            </a:endParaRPr>
          </a:p>
        </p:txBody>
      </p:sp>
      <p:sp>
        <p:nvSpPr>
          <p:cNvPr id="15364" name="Oval 6"/>
          <p:cNvSpPr>
            <a:spLocks noChangeArrowheads="1"/>
          </p:cNvSpPr>
          <p:nvPr/>
        </p:nvSpPr>
        <p:spPr bwMode="auto">
          <a:xfrm>
            <a:off x="2403475" y="3192463"/>
            <a:ext cx="755650" cy="60166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5365" name="Rectangle 7"/>
          <p:cNvSpPr>
            <a:spLocks noChangeArrowheads="1"/>
          </p:cNvSpPr>
          <p:nvPr/>
        </p:nvSpPr>
        <p:spPr bwMode="auto">
          <a:xfrm>
            <a:off x="2994025" y="3087689"/>
            <a:ext cx="234950" cy="687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5366" name="Picture 8"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4575" y="3803650"/>
            <a:ext cx="165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7" name="Group 9"/>
          <p:cNvGrpSpPr>
            <a:grpSpLocks/>
          </p:cNvGrpSpPr>
          <p:nvPr/>
        </p:nvGrpSpPr>
        <p:grpSpPr bwMode="auto">
          <a:xfrm>
            <a:off x="2525713" y="3817938"/>
            <a:ext cx="323850" cy="163512"/>
            <a:chOff x="685" y="2055"/>
            <a:chExt cx="1168" cy="453"/>
          </a:xfrm>
        </p:grpSpPr>
        <p:sp>
          <p:nvSpPr>
            <p:cNvPr id="15378" name="Rectangle 10"/>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5379" name="Rectangle 11"/>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5380" name="Rectangle 12"/>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5368" name="Oval 13"/>
          <p:cNvSpPr>
            <a:spLocks noChangeArrowheads="1"/>
          </p:cNvSpPr>
          <p:nvPr/>
        </p:nvSpPr>
        <p:spPr bwMode="auto">
          <a:xfrm>
            <a:off x="2979738" y="3536950"/>
            <a:ext cx="93662" cy="4445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5369" name="Oval 14"/>
          <p:cNvSpPr>
            <a:spLocks noChangeArrowheads="1"/>
          </p:cNvSpPr>
          <p:nvPr/>
        </p:nvSpPr>
        <p:spPr bwMode="auto">
          <a:xfrm>
            <a:off x="2981326" y="3430589"/>
            <a:ext cx="93663" cy="46037"/>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5370" name="Freeform 15"/>
          <p:cNvSpPr>
            <a:spLocks/>
          </p:cNvSpPr>
          <p:nvPr/>
        </p:nvSpPr>
        <p:spPr bwMode="auto">
          <a:xfrm>
            <a:off x="2463800" y="3979864"/>
            <a:ext cx="8167688" cy="1989137"/>
          </a:xfrm>
          <a:custGeom>
            <a:avLst/>
            <a:gdLst>
              <a:gd name="T0" fmla="*/ 0 w 5145"/>
              <a:gd name="T1" fmla="*/ 0 h 1253"/>
              <a:gd name="T2" fmla="*/ 2147483646 w 5145"/>
              <a:gd name="T3" fmla="*/ 667840445 h 1253"/>
              <a:gd name="T4" fmla="*/ 2147483646 w 5145"/>
              <a:gd name="T5" fmla="*/ 2147483646 h 1253"/>
              <a:gd name="T6" fmla="*/ 0 60000 65536"/>
              <a:gd name="T7" fmla="*/ 0 60000 65536"/>
              <a:gd name="T8" fmla="*/ 0 60000 65536"/>
              <a:gd name="T9" fmla="*/ 0 w 5145"/>
              <a:gd name="T10" fmla="*/ 0 h 1253"/>
              <a:gd name="T11" fmla="*/ 5145 w 5145"/>
              <a:gd name="T12" fmla="*/ 1253 h 1253"/>
            </a:gdLst>
            <a:ahLst/>
            <a:cxnLst>
              <a:cxn ang="T6">
                <a:pos x="T0" y="T1"/>
              </a:cxn>
              <a:cxn ang="T7">
                <a:pos x="T2" y="T3"/>
              </a:cxn>
              <a:cxn ang="T8">
                <a:pos x="T4" y="T5"/>
              </a:cxn>
            </a:cxnLst>
            <a:rect l="T9" t="T10" r="T11" b="T12"/>
            <a:pathLst>
              <a:path w="5145" h="1253">
                <a:moveTo>
                  <a:pt x="0" y="0"/>
                </a:moveTo>
                <a:cubicBezTo>
                  <a:pt x="808" y="28"/>
                  <a:pt x="1617" y="56"/>
                  <a:pt x="2475" y="265"/>
                </a:cubicBezTo>
                <a:cubicBezTo>
                  <a:pt x="3333" y="474"/>
                  <a:pt x="4700" y="1088"/>
                  <a:pt x="5145" y="1253"/>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AU"/>
          </a:p>
        </p:txBody>
      </p:sp>
      <p:sp>
        <p:nvSpPr>
          <p:cNvPr id="15371" name="Arc 16"/>
          <p:cNvSpPr>
            <a:spLocks/>
          </p:cNvSpPr>
          <p:nvPr/>
        </p:nvSpPr>
        <p:spPr bwMode="auto">
          <a:xfrm>
            <a:off x="3094039" y="3490914"/>
            <a:ext cx="7350125" cy="4694237"/>
          </a:xfrm>
          <a:custGeom>
            <a:avLst/>
            <a:gdLst>
              <a:gd name="T0" fmla="*/ 0 w 18750"/>
              <a:gd name="T1" fmla="*/ 0 h 21600"/>
              <a:gd name="T2" fmla="*/ 2147483646 w 18750"/>
              <a:gd name="T3" fmla="*/ 2147483646 h 21600"/>
              <a:gd name="T4" fmla="*/ 0 w 18750"/>
              <a:gd name="T5" fmla="*/ 2147483646 h 21600"/>
              <a:gd name="T6" fmla="*/ 0 60000 65536"/>
              <a:gd name="T7" fmla="*/ 0 60000 65536"/>
              <a:gd name="T8" fmla="*/ 0 60000 65536"/>
              <a:gd name="T9" fmla="*/ 0 w 18750"/>
              <a:gd name="T10" fmla="*/ 0 h 21600"/>
              <a:gd name="T11" fmla="*/ 18750 w 18750"/>
              <a:gd name="T12" fmla="*/ 21600 h 21600"/>
            </a:gdLst>
            <a:ahLst/>
            <a:cxnLst>
              <a:cxn ang="T6">
                <a:pos x="T0" y="T1"/>
              </a:cxn>
              <a:cxn ang="T7">
                <a:pos x="T2" y="T3"/>
              </a:cxn>
              <a:cxn ang="T8">
                <a:pos x="T4" y="T5"/>
              </a:cxn>
            </a:cxnLst>
            <a:rect l="T9" t="T10" r="T11" b="T12"/>
            <a:pathLst>
              <a:path w="18750" h="21600" fill="none" extrusionOk="0">
                <a:moveTo>
                  <a:pt x="-1" y="0"/>
                </a:moveTo>
                <a:cubicBezTo>
                  <a:pt x="7748" y="0"/>
                  <a:pt x="14903" y="4150"/>
                  <a:pt x="18749" y="10876"/>
                </a:cubicBezTo>
              </a:path>
              <a:path w="18750" h="21600" stroke="0" extrusionOk="0">
                <a:moveTo>
                  <a:pt x="-1" y="0"/>
                </a:moveTo>
                <a:cubicBezTo>
                  <a:pt x="7748" y="0"/>
                  <a:pt x="14903" y="4150"/>
                  <a:pt x="18749" y="10876"/>
                </a:cubicBezTo>
                <a:lnTo>
                  <a:pt x="0" y="21600"/>
                </a:lnTo>
                <a:lnTo>
                  <a:pt x="-1" y="0"/>
                </a:lnTo>
                <a:close/>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15372" name="Line 17"/>
          <p:cNvSpPr>
            <a:spLocks noChangeShapeType="1"/>
          </p:cNvSpPr>
          <p:nvPr/>
        </p:nvSpPr>
        <p:spPr bwMode="auto">
          <a:xfrm>
            <a:off x="3970339" y="3511551"/>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5373" name="Line 18"/>
          <p:cNvSpPr>
            <a:spLocks noChangeShapeType="1"/>
          </p:cNvSpPr>
          <p:nvPr/>
        </p:nvSpPr>
        <p:spPr bwMode="auto">
          <a:xfrm rot="613260" flipH="1">
            <a:off x="6494463" y="3897313"/>
            <a:ext cx="12700" cy="118745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5374" name="Line 19"/>
          <p:cNvSpPr>
            <a:spLocks noChangeShapeType="1"/>
          </p:cNvSpPr>
          <p:nvPr/>
        </p:nvSpPr>
        <p:spPr bwMode="auto">
          <a:xfrm rot="1179229" flipH="1">
            <a:off x="9267826" y="5076825"/>
            <a:ext cx="68263" cy="115570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5375" name="Text Box 20"/>
          <p:cNvSpPr txBox="1">
            <a:spLocks noChangeArrowheads="1"/>
          </p:cNvSpPr>
          <p:nvPr/>
        </p:nvSpPr>
        <p:spPr bwMode="auto">
          <a:xfrm>
            <a:off x="3265489" y="4795838"/>
            <a:ext cx="1531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
        <p:nvSpPr>
          <p:cNvPr id="15376" name="Text Box 21"/>
          <p:cNvSpPr txBox="1">
            <a:spLocks noChangeArrowheads="1"/>
          </p:cNvSpPr>
          <p:nvPr/>
        </p:nvSpPr>
        <p:spPr bwMode="auto">
          <a:xfrm>
            <a:off x="5468939" y="5157788"/>
            <a:ext cx="1531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
        <p:nvSpPr>
          <p:cNvPr id="15377" name="Text Box 22"/>
          <p:cNvSpPr txBox="1">
            <a:spLocks noChangeArrowheads="1"/>
          </p:cNvSpPr>
          <p:nvPr/>
        </p:nvSpPr>
        <p:spPr bwMode="auto">
          <a:xfrm>
            <a:off x="7473950" y="6126163"/>
            <a:ext cx="1531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379663"/>
            <a:ext cx="42799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a:xfrm>
            <a:off x="1981200" y="809626"/>
            <a:ext cx="8229600" cy="608013"/>
          </a:xfrm>
        </p:spPr>
        <p:txBody>
          <a:bodyPr/>
          <a:lstStyle/>
          <a:p>
            <a:pPr eaLnBrk="1" hangingPunct="1"/>
            <a:r>
              <a:rPr lang="en-US" altLang="en-US" smtClean="0"/>
              <a:t>VERY big cannon?</a:t>
            </a:r>
            <a:endParaRPr lang="en-GB" altLang="en-US" smtClean="0"/>
          </a:p>
        </p:txBody>
      </p:sp>
      <p:sp>
        <p:nvSpPr>
          <p:cNvPr id="16388" name="Rectangle 4"/>
          <p:cNvSpPr>
            <a:spLocks noGrp="1" noChangeArrowheads="1"/>
          </p:cNvSpPr>
          <p:nvPr>
            <p:ph type="body" idx="1"/>
          </p:nvPr>
        </p:nvSpPr>
        <p:spPr>
          <a:xfrm>
            <a:off x="2557464" y="2005014"/>
            <a:ext cx="8110537" cy="149225"/>
          </a:xfrm>
        </p:spPr>
        <p:txBody>
          <a:bodyPr/>
          <a:lstStyle/>
          <a:p>
            <a:pPr eaLnBrk="1" hangingPunct="1">
              <a:lnSpc>
                <a:spcPct val="90000"/>
              </a:lnSpc>
              <a:buFontTx/>
              <a:buNone/>
            </a:pPr>
            <a:endParaRPr lang="en-US" altLang="en-US" sz="2800"/>
          </a:p>
        </p:txBody>
      </p:sp>
      <p:sp>
        <p:nvSpPr>
          <p:cNvPr id="16389" name="Oval 7"/>
          <p:cNvSpPr>
            <a:spLocks noChangeArrowheads="1"/>
          </p:cNvSpPr>
          <p:nvPr/>
        </p:nvSpPr>
        <p:spPr bwMode="auto">
          <a:xfrm>
            <a:off x="4730750" y="2192338"/>
            <a:ext cx="387350" cy="3286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0" name="Rectangle 8"/>
          <p:cNvSpPr>
            <a:spLocks noChangeArrowheads="1"/>
          </p:cNvSpPr>
          <p:nvPr/>
        </p:nvSpPr>
        <p:spPr bwMode="auto">
          <a:xfrm>
            <a:off x="5032375" y="2135189"/>
            <a:ext cx="120650" cy="376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6391" name="Picture 9"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714" y="2525714"/>
            <a:ext cx="84137"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2" name="Group 10"/>
          <p:cNvGrpSpPr>
            <a:grpSpLocks/>
          </p:cNvGrpSpPr>
          <p:nvPr/>
        </p:nvGrpSpPr>
        <p:grpSpPr bwMode="auto">
          <a:xfrm>
            <a:off x="4792664" y="2533650"/>
            <a:ext cx="166687" cy="88900"/>
            <a:chOff x="685" y="2055"/>
            <a:chExt cx="1168" cy="453"/>
          </a:xfrm>
        </p:grpSpPr>
        <p:sp>
          <p:nvSpPr>
            <p:cNvPr id="16395" name="Rectangle 11"/>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6" name="Rectangle 12"/>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7" name="Rectangle 13"/>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6393" name="Oval 14"/>
          <p:cNvSpPr>
            <a:spLocks noChangeArrowheads="1"/>
          </p:cNvSpPr>
          <p:nvPr/>
        </p:nvSpPr>
        <p:spPr bwMode="auto">
          <a:xfrm>
            <a:off x="5026026" y="2379663"/>
            <a:ext cx="47625" cy="254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4" name="Oval 15"/>
          <p:cNvSpPr>
            <a:spLocks noChangeArrowheads="1"/>
          </p:cNvSpPr>
          <p:nvPr/>
        </p:nvSpPr>
        <p:spPr bwMode="auto">
          <a:xfrm>
            <a:off x="5026026" y="2322513"/>
            <a:ext cx="47625" cy="254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355850"/>
            <a:ext cx="42799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p:cNvSpPr>
            <a:spLocks noGrp="1" noChangeArrowheads="1"/>
          </p:cNvSpPr>
          <p:nvPr>
            <p:ph type="title"/>
          </p:nvPr>
        </p:nvSpPr>
        <p:spPr>
          <a:xfrm>
            <a:off x="1981200" y="809626"/>
            <a:ext cx="8229600" cy="608013"/>
          </a:xfrm>
        </p:spPr>
        <p:txBody>
          <a:bodyPr/>
          <a:lstStyle/>
          <a:p>
            <a:pPr eaLnBrk="1" hangingPunct="1"/>
            <a:r>
              <a:rPr lang="en-US" altLang="en-US" smtClean="0"/>
              <a:t>VERY big cannon</a:t>
            </a:r>
            <a:endParaRPr lang="en-GB" altLang="en-US" smtClean="0"/>
          </a:p>
        </p:txBody>
      </p:sp>
      <p:sp>
        <p:nvSpPr>
          <p:cNvPr id="17412" name="Rectangle 4"/>
          <p:cNvSpPr>
            <a:spLocks noGrp="1" noChangeArrowheads="1"/>
          </p:cNvSpPr>
          <p:nvPr>
            <p:ph type="body" idx="1"/>
          </p:nvPr>
        </p:nvSpPr>
        <p:spPr>
          <a:xfrm>
            <a:off x="2557464" y="2005014"/>
            <a:ext cx="8110537" cy="149225"/>
          </a:xfrm>
        </p:spPr>
        <p:txBody>
          <a:bodyPr/>
          <a:lstStyle/>
          <a:p>
            <a:pPr eaLnBrk="1" hangingPunct="1">
              <a:lnSpc>
                <a:spcPct val="90000"/>
              </a:lnSpc>
              <a:buFontTx/>
              <a:buNone/>
            </a:pPr>
            <a:endParaRPr lang="en-US" altLang="en-US" sz="2800"/>
          </a:p>
        </p:txBody>
      </p:sp>
      <p:sp>
        <p:nvSpPr>
          <p:cNvPr id="17413" name="Oval 7"/>
          <p:cNvSpPr>
            <a:spLocks noChangeArrowheads="1"/>
          </p:cNvSpPr>
          <p:nvPr/>
        </p:nvSpPr>
        <p:spPr bwMode="auto">
          <a:xfrm>
            <a:off x="4730750" y="2192338"/>
            <a:ext cx="387350" cy="3286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7414" name="Rectangle 8"/>
          <p:cNvSpPr>
            <a:spLocks noChangeArrowheads="1"/>
          </p:cNvSpPr>
          <p:nvPr/>
        </p:nvSpPr>
        <p:spPr bwMode="auto">
          <a:xfrm>
            <a:off x="5032375" y="2135189"/>
            <a:ext cx="120650" cy="376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7415" name="Picture 9"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714" y="2525714"/>
            <a:ext cx="84137"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6" name="Group 10"/>
          <p:cNvGrpSpPr>
            <a:grpSpLocks/>
          </p:cNvGrpSpPr>
          <p:nvPr/>
        </p:nvGrpSpPr>
        <p:grpSpPr bwMode="auto">
          <a:xfrm>
            <a:off x="4792664" y="2533650"/>
            <a:ext cx="166687" cy="88900"/>
            <a:chOff x="685" y="2055"/>
            <a:chExt cx="1168" cy="453"/>
          </a:xfrm>
        </p:grpSpPr>
        <p:sp>
          <p:nvSpPr>
            <p:cNvPr id="17423" name="Rectangle 11"/>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7424" name="Rectangle 12"/>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7425" name="Rectangle 13"/>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7417" name="Oval 14"/>
          <p:cNvSpPr>
            <a:spLocks noChangeArrowheads="1"/>
          </p:cNvSpPr>
          <p:nvPr/>
        </p:nvSpPr>
        <p:spPr bwMode="auto">
          <a:xfrm>
            <a:off x="5026026" y="2379663"/>
            <a:ext cx="47625" cy="254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7418" name="Oval 15"/>
          <p:cNvSpPr>
            <a:spLocks noChangeArrowheads="1"/>
          </p:cNvSpPr>
          <p:nvPr/>
        </p:nvSpPr>
        <p:spPr bwMode="auto">
          <a:xfrm>
            <a:off x="5026026" y="2322513"/>
            <a:ext cx="47625" cy="254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7419" name="Arc 16"/>
          <p:cNvSpPr>
            <a:spLocks/>
          </p:cNvSpPr>
          <p:nvPr/>
        </p:nvSpPr>
        <p:spPr bwMode="auto">
          <a:xfrm>
            <a:off x="5045076" y="2362201"/>
            <a:ext cx="1566863" cy="1927225"/>
          </a:xfrm>
          <a:custGeom>
            <a:avLst/>
            <a:gdLst>
              <a:gd name="T0" fmla="*/ 0 w 21540"/>
              <a:gd name="T1" fmla="*/ 0 h 21600"/>
              <a:gd name="T2" fmla="*/ 2147483646 w 21540"/>
              <a:gd name="T3" fmla="*/ 2147483646 h 21600"/>
              <a:gd name="T4" fmla="*/ 0 w 21540"/>
              <a:gd name="T5" fmla="*/ 2147483646 h 21600"/>
              <a:gd name="T6" fmla="*/ 0 60000 65536"/>
              <a:gd name="T7" fmla="*/ 0 60000 65536"/>
              <a:gd name="T8" fmla="*/ 0 60000 65536"/>
              <a:gd name="T9" fmla="*/ 0 w 21540"/>
              <a:gd name="T10" fmla="*/ 0 h 21600"/>
              <a:gd name="T11" fmla="*/ 21540 w 21540"/>
              <a:gd name="T12" fmla="*/ 21600 h 21600"/>
            </a:gdLst>
            <a:ahLst/>
            <a:cxnLst>
              <a:cxn ang="T6">
                <a:pos x="T0" y="T1"/>
              </a:cxn>
              <a:cxn ang="T7">
                <a:pos x="T2" y="T3"/>
              </a:cxn>
              <a:cxn ang="T8">
                <a:pos x="T4" y="T5"/>
              </a:cxn>
            </a:cxnLst>
            <a:rect l="T9" t="T10" r="T11" b="T12"/>
            <a:pathLst>
              <a:path w="21540" h="21600" fill="none" extrusionOk="0">
                <a:moveTo>
                  <a:pt x="-1" y="0"/>
                </a:moveTo>
                <a:cubicBezTo>
                  <a:pt x="11303" y="0"/>
                  <a:pt x="20695" y="8714"/>
                  <a:pt x="21539" y="19986"/>
                </a:cubicBezTo>
              </a:path>
              <a:path w="21540" h="21600" stroke="0" extrusionOk="0">
                <a:moveTo>
                  <a:pt x="-1" y="0"/>
                </a:moveTo>
                <a:cubicBezTo>
                  <a:pt x="11303" y="0"/>
                  <a:pt x="20695" y="8714"/>
                  <a:pt x="21539" y="19986"/>
                </a:cubicBezTo>
                <a:lnTo>
                  <a:pt x="0" y="21600"/>
                </a:lnTo>
                <a:lnTo>
                  <a:pt x="-1" y="0"/>
                </a:lnTo>
                <a:close/>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17420" name="Line 17"/>
          <p:cNvSpPr>
            <a:spLocks noChangeShapeType="1"/>
          </p:cNvSpPr>
          <p:nvPr/>
        </p:nvSpPr>
        <p:spPr bwMode="auto">
          <a:xfrm rot="774902">
            <a:off x="5205414" y="2374901"/>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7421" name="Line 18"/>
          <p:cNvSpPr>
            <a:spLocks noChangeShapeType="1"/>
          </p:cNvSpPr>
          <p:nvPr/>
        </p:nvSpPr>
        <p:spPr bwMode="auto">
          <a:xfrm rot="3742687">
            <a:off x="5953126" y="3228976"/>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7422" name="Text Box 19"/>
          <p:cNvSpPr txBox="1">
            <a:spLocks noChangeArrowheads="1"/>
          </p:cNvSpPr>
          <p:nvPr/>
        </p:nvSpPr>
        <p:spPr bwMode="auto">
          <a:xfrm>
            <a:off x="3970339" y="3830638"/>
            <a:ext cx="1470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355850"/>
            <a:ext cx="42799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3"/>
          <p:cNvSpPr>
            <a:spLocks noGrp="1" noChangeArrowheads="1"/>
          </p:cNvSpPr>
          <p:nvPr>
            <p:ph type="title"/>
          </p:nvPr>
        </p:nvSpPr>
        <p:spPr>
          <a:xfrm>
            <a:off x="1981200" y="809626"/>
            <a:ext cx="8229600" cy="608013"/>
          </a:xfrm>
        </p:spPr>
        <p:txBody>
          <a:bodyPr/>
          <a:lstStyle/>
          <a:p>
            <a:pPr eaLnBrk="1" hangingPunct="1"/>
            <a:r>
              <a:rPr lang="en-US" altLang="en-US" smtClean="0"/>
              <a:t>Humungous cannon?</a:t>
            </a:r>
            <a:endParaRPr lang="en-GB" altLang="en-US" smtClean="0"/>
          </a:p>
        </p:txBody>
      </p:sp>
      <p:sp>
        <p:nvSpPr>
          <p:cNvPr id="18436" name="Rectangle 4"/>
          <p:cNvSpPr>
            <a:spLocks noGrp="1" noChangeArrowheads="1"/>
          </p:cNvSpPr>
          <p:nvPr>
            <p:ph type="body" idx="1"/>
          </p:nvPr>
        </p:nvSpPr>
        <p:spPr>
          <a:xfrm>
            <a:off x="2557464" y="2005014"/>
            <a:ext cx="8110537" cy="149225"/>
          </a:xfrm>
        </p:spPr>
        <p:txBody>
          <a:bodyPr/>
          <a:lstStyle/>
          <a:p>
            <a:pPr eaLnBrk="1" hangingPunct="1">
              <a:lnSpc>
                <a:spcPct val="90000"/>
              </a:lnSpc>
              <a:buFontTx/>
              <a:buNone/>
            </a:pPr>
            <a:endParaRPr lang="en-US" altLang="en-US" sz="2800"/>
          </a:p>
        </p:txBody>
      </p:sp>
      <p:sp>
        <p:nvSpPr>
          <p:cNvPr id="18437" name="Oval 7"/>
          <p:cNvSpPr>
            <a:spLocks noChangeArrowheads="1"/>
          </p:cNvSpPr>
          <p:nvPr/>
        </p:nvSpPr>
        <p:spPr bwMode="auto">
          <a:xfrm>
            <a:off x="4756151" y="1941513"/>
            <a:ext cx="601663" cy="5191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8438" name="Rectangle 8"/>
          <p:cNvSpPr>
            <a:spLocks noChangeArrowheads="1"/>
          </p:cNvSpPr>
          <p:nvPr/>
        </p:nvSpPr>
        <p:spPr bwMode="auto">
          <a:xfrm>
            <a:off x="5226051" y="1851026"/>
            <a:ext cx="187325"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8439" name="Picture 9"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713" y="2468564"/>
            <a:ext cx="1317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0" name="Group 10"/>
          <p:cNvGrpSpPr>
            <a:grpSpLocks/>
          </p:cNvGrpSpPr>
          <p:nvPr/>
        </p:nvGrpSpPr>
        <p:grpSpPr bwMode="auto">
          <a:xfrm>
            <a:off x="4852988" y="2481264"/>
            <a:ext cx="258762" cy="141287"/>
            <a:chOff x="685" y="2055"/>
            <a:chExt cx="1168" cy="453"/>
          </a:xfrm>
        </p:grpSpPr>
        <p:sp>
          <p:nvSpPr>
            <p:cNvPr id="18443" name="Rectangle 11"/>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8444" name="Rectangle 12"/>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8445" name="Rectangle 13"/>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8441" name="Oval 14"/>
          <p:cNvSpPr>
            <a:spLocks noChangeArrowheads="1"/>
          </p:cNvSpPr>
          <p:nvPr/>
        </p:nvSpPr>
        <p:spPr bwMode="auto">
          <a:xfrm>
            <a:off x="5214938" y="2238375"/>
            <a:ext cx="74612" cy="381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8442" name="Oval 15"/>
          <p:cNvSpPr>
            <a:spLocks noChangeArrowheads="1"/>
          </p:cNvSpPr>
          <p:nvPr/>
        </p:nvSpPr>
        <p:spPr bwMode="auto">
          <a:xfrm>
            <a:off x="5216526" y="2146300"/>
            <a:ext cx="74613" cy="39688"/>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355850"/>
            <a:ext cx="42799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noChangeArrowheads="1"/>
          </p:cNvSpPr>
          <p:nvPr>
            <p:ph type="title"/>
          </p:nvPr>
        </p:nvSpPr>
        <p:spPr>
          <a:xfrm>
            <a:off x="1981200" y="809626"/>
            <a:ext cx="8229600" cy="608013"/>
          </a:xfrm>
        </p:spPr>
        <p:txBody>
          <a:bodyPr/>
          <a:lstStyle/>
          <a:p>
            <a:pPr eaLnBrk="1" hangingPunct="1"/>
            <a:r>
              <a:rPr lang="en-US" altLang="en-US" smtClean="0"/>
              <a:t>Dog in orbit!</a:t>
            </a:r>
            <a:endParaRPr lang="en-GB" altLang="en-US" smtClean="0"/>
          </a:p>
        </p:txBody>
      </p:sp>
      <p:sp>
        <p:nvSpPr>
          <p:cNvPr id="19460" name="Rectangle 4"/>
          <p:cNvSpPr>
            <a:spLocks noGrp="1" noChangeArrowheads="1"/>
          </p:cNvSpPr>
          <p:nvPr>
            <p:ph type="body" idx="1"/>
          </p:nvPr>
        </p:nvSpPr>
        <p:spPr>
          <a:xfrm>
            <a:off x="2557464" y="2005014"/>
            <a:ext cx="8110537" cy="149225"/>
          </a:xfrm>
        </p:spPr>
        <p:txBody>
          <a:bodyPr/>
          <a:lstStyle/>
          <a:p>
            <a:pPr eaLnBrk="1" hangingPunct="1">
              <a:lnSpc>
                <a:spcPct val="90000"/>
              </a:lnSpc>
              <a:buFontTx/>
              <a:buNone/>
            </a:pPr>
            <a:endParaRPr lang="en-US" altLang="en-US" sz="2800"/>
          </a:p>
        </p:txBody>
      </p:sp>
      <p:sp>
        <p:nvSpPr>
          <p:cNvPr id="19461" name="Oval 7"/>
          <p:cNvSpPr>
            <a:spLocks noChangeArrowheads="1"/>
          </p:cNvSpPr>
          <p:nvPr/>
        </p:nvSpPr>
        <p:spPr bwMode="auto">
          <a:xfrm>
            <a:off x="4756151" y="1941513"/>
            <a:ext cx="601663" cy="5191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62" name="Rectangle 8"/>
          <p:cNvSpPr>
            <a:spLocks noChangeArrowheads="1"/>
          </p:cNvSpPr>
          <p:nvPr/>
        </p:nvSpPr>
        <p:spPr bwMode="auto">
          <a:xfrm>
            <a:off x="5226051" y="1851026"/>
            <a:ext cx="187325"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9463" name="Picture 9"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713" y="2468564"/>
            <a:ext cx="1317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4" name="Group 10"/>
          <p:cNvGrpSpPr>
            <a:grpSpLocks/>
          </p:cNvGrpSpPr>
          <p:nvPr/>
        </p:nvGrpSpPr>
        <p:grpSpPr bwMode="auto">
          <a:xfrm>
            <a:off x="4852988" y="2481264"/>
            <a:ext cx="258762" cy="141287"/>
            <a:chOff x="685" y="2055"/>
            <a:chExt cx="1168" cy="453"/>
          </a:xfrm>
        </p:grpSpPr>
        <p:sp>
          <p:nvSpPr>
            <p:cNvPr id="19473" name="Rectangle 11"/>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74" name="Rectangle 12"/>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75" name="Rectangle 13"/>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465" name="Oval 14"/>
          <p:cNvSpPr>
            <a:spLocks noChangeArrowheads="1"/>
          </p:cNvSpPr>
          <p:nvPr/>
        </p:nvSpPr>
        <p:spPr bwMode="auto">
          <a:xfrm>
            <a:off x="5214938" y="2238375"/>
            <a:ext cx="74612" cy="381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66" name="Oval 15"/>
          <p:cNvSpPr>
            <a:spLocks noChangeArrowheads="1"/>
          </p:cNvSpPr>
          <p:nvPr/>
        </p:nvSpPr>
        <p:spPr bwMode="auto">
          <a:xfrm>
            <a:off x="5216526" y="2146300"/>
            <a:ext cx="74613" cy="39688"/>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67" name="Oval 16"/>
          <p:cNvSpPr>
            <a:spLocks noChangeArrowheads="1"/>
          </p:cNvSpPr>
          <p:nvPr/>
        </p:nvSpPr>
        <p:spPr bwMode="auto">
          <a:xfrm>
            <a:off x="2636838" y="2189163"/>
            <a:ext cx="4583112" cy="4362450"/>
          </a:xfrm>
          <a:prstGeom prst="ellipse">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68" name="Line 17"/>
          <p:cNvSpPr>
            <a:spLocks noChangeShapeType="1"/>
          </p:cNvSpPr>
          <p:nvPr/>
        </p:nvSpPr>
        <p:spPr bwMode="auto">
          <a:xfrm rot="2323096">
            <a:off x="5970589" y="2522538"/>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9469" name="Line 18"/>
          <p:cNvSpPr>
            <a:spLocks noChangeShapeType="1"/>
          </p:cNvSpPr>
          <p:nvPr/>
        </p:nvSpPr>
        <p:spPr bwMode="auto">
          <a:xfrm rot="8378885">
            <a:off x="5972175" y="4960938"/>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9470" name="Line 19"/>
          <p:cNvSpPr>
            <a:spLocks noChangeShapeType="1"/>
          </p:cNvSpPr>
          <p:nvPr/>
        </p:nvSpPr>
        <p:spPr bwMode="auto">
          <a:xfrm rot="-8698886">
            <a:off x="3960814" y="5038726"/>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9471" name="Line 20"/>
          <p:cNvSpPr>
            <a:spLocks noChangeShapeType="1"/>
          </p:cNvSpPr>
          <p:nvPr/>
        </p:nvSpPr>
        <p:spPr bwMode="auto">
          <a:xfrm rot="-5144495">
            <a:off x="3273425" y="3535363"/>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9472" name="Text Box 21"/>
          <p:cNvSpPr txBox="1">
            <a:spLocks noChangeArrowheads="1"/>
          </p:cNvSpPr>
          <p:nvPr/>
        </p:nvSpPr>
        <p:spPr bwMode="auto">
          <a:xfrm>
            <a:off x="7627939" y="2632075"/>
            <a:ext cx="24717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latin typeface="Verdana" panose="020B0604030504040204" pitchFamily="34" charset="0"/>
                <a:cs typeface="Times New Roman" panose="02020603050405020304" pitchFamily="18" charset="0"/>
              </a:rPr>
              <a:t>The dog is now in orbit! (assuming no air resistance of course)</a:t>
            </a:r>
            <a:endParaRPr lang="en-GB" altLang="en-US" sz="2400">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355850"/>
            <a:ext cx="42799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Grp="1" noChangeArrowheads="1"/>
          </p:cNvSpPr>
          <p:nvPr>
            <p:ph type="title"/>
          </p:nvPr>
        </p:nvSpPr>
        <p:spPr>
          <a:xfrm>
            <a:off x="1981200" y="809626"/>
            <a:ext cx="8229600" cy="608013"/>
          </a:xfrm>
        </p:spPr>
        <p:txBody>
          <a:bodyPr/>
          <a:lstStyle/>
          <a:p>
            <a:pPr eaLnBrk="1" hangingPunct="1"/>
            <a:r>
              <a:rPr lang="en-US" altLang="en-US" smtClean="0"/>
              <a:t>Dog in orbit!</a:t>
            </a:r>
            <a:endParaRPr lang="en-GB" altLang="en-US" smtClean="0"/>
          </a:p>
        </p:txBody>
      </p:sp>
      <p:sp>
        <p:nvSpPr>
          <p:cNvPr id="20484" name="Rectangle 4"/>
          <p:cNvSpPr>
            <a:spLocks noGrp="1" noChangeArrowheads="1"/>
          </p:cNvSpPr>
          <p:nvPr>
            <p:ph type="body" idx="1"/>
          </p:nvPr>
        </p:nvSpPr>
        <p:spPr>
          <a:xfrm>
            <a:off x="2557464" y="2005014"/>
            <a:ext cx="8110537" cy="149225"/>
          </a:xfrm>
        </p:spPr>
        <p:txBody>
          <a:bodyPr/>
          <a:lstStyle/>
          <a:p>
            <a:pPr eaLnBrk="1" hangingPunct="1">
              <a:lnSpc>
                <a:spcPct val="90000"/>
              </a:lnSpc>
              <a:buFontTx/>
              <a:buNone/>
            </a:pPr>
            <a:endParaRPr lang="en-US" altLang="en-US" sz="2800"/>
          </a:p>
        </p:txBody>
      </p:sp>
      <p:sp>
        <p:nvSpPr>
          <p:cNvPr id="20485" name="Oval 7"/>
          <p:cNvSpPr>
            <a:spLocks noChangeArrowheads="1"/>
          </p:cNvSpPr>
          <p:nvPr/>
        </p:nvSpPr>
        <p:spPr bwMode="auto">
          <a:xfrm>
            <a:off x="4756151" y="1941513"/>
            <a:ext cx="601663" cy="5191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486" name="Rectangle 8"/>
          <p:cNvSpPr>
            <a:spLocks noChangeArrowheads="1"/>
          </p:cNvSpPr>
          <p:nvPr/>
        </p:nvSpPr>
        <p:spPr bwMode="auto">
          <a:xfrm>
            <a:off x="5226051" y="1851026"/>
            <a:ext cx="187325"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20487" name="Picture 9"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713" y="2468564"/>
            <a:ext cx="1317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8" name="Group 10"/>
          <p:cNvGrpSpPr>
            <a:grpSpLocks/>
          </p:cNvGrpSpPr>
          <p:nvPr/>
        </p:nvGrpSpPr>
        <p:grpSpPr bwMode="auto">
          <a:xfrm>
            <a:off x="4852988" y="2481264"/>
            <a:ext cx="258762" cy="141287"/>
            <a:chOff x="685" y="2055"/>
            <a:chExt cx="1168" cy="453"/>
          </a:xfrm>
        </p:grpSpPr>
        <p:sp>
          <p:nvSpPr>
            <p:cNvPr id="20497" name="Rectangle 11"/>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498" name="Rectangle 12"/>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499" name="Rectangle 13"/>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20489" name="Oval 14"/>
          <p:cNvSpPr>
            <a:spLocks noChangeArrowheads="1"/>
          </p:cNvSpPr>
          <p:nvPr/>
        </p:nvSpPr>
        <p:spPr bwMode="auto">
          <a:xfrm>
            <a:off x="5214938" y="2238375"/>
            <a:ext cx="74612" cy="381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490" name="Oval 15"/>
          <p:cNvSpPr>
            <a:spLocks noChangeArrowheads="1"/>
          </p:cNvSpPr>
          <p:nvPr/>
        </p:nvSpPr>
        <p:spPr bwMode="auto">
          <a:xfrm>
            <a:off x="5216526" y="2146300"/>
            <a:ext cx="74613" cy="39688"/>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491" name="Oval 16"/>
          <p:cNvSpPr>
            <a:spLocks noChangeArrowheads="1"/>
          </p:cNvSpPr>
          <p:nvPr/>
        </p:nvSpPr>
        <p:spPr bwMode="auto">
          <a:xfrm>
            <a:off x="2636838" y="2189163"/>
            <a:ext cx="4583112" cy="4362450"/>
          </a:xfrm>
          <a:prstGeom prst="ellipse">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492" name="Line 17"/>
          <p:cNvSpPr>
            <a:spLocks noChangeShapeType="1"/>
          </p:cNvSpPr>
          <p:nvPr/>
        </p:nvSpPr>
        <p:spPr bwMode="auto">
          <a:xfrm rot="2323096">
            <a:off x="5970589" y="2522538"/>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0493" name="Line 18"/>
          <p:cNvSpPr>
            <a:spLocks noChangeShapeType="1"/>
          </p:cNvSpPr>
          <p:nvPr/>
        </p:nvSpPr>
        <p:spPr bwMode="auto">
          <a:xfrm rot="8378885">
            <a:off x="5972175" y="4960938"/>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0494" name="Line 19"/>
          <p:cNvSpPr>
            <a:spLocks noChangeShapeType="1"/>
          </p:cNvSpPr>
          <p:nvPr/>
        </p:nvSpPr>
        <p:spPr bwMode="auto">
          <a:xfrm rot="-8698886">
            <a:off x="3960814" y="5038726"/>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0495" name="Line 20"/>
          <p:cNvSpPr>
            <a:spLocks noChangeShapeType="1"/>
          </p:cNvSpPr>
          <p:nvPr/>
        </p:nvSpPr>
        <p:spPr bwMode="auto">
          <a:xfrm rot="-5144495">
            <a:off x="3273425" y="3535363"/>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0496" name="Text Box 21"/>
          <p:cNvSpPr txBox="1">
            <a:spLocks noChangeArrowheads="1"/>
          </p:cNvSpPr>
          <p:nvPr/>
        </p:nvSpPr>
        <p:spPr bwMode="auto">
          <a:xfrm>
            <a:off x="7627939" y="2632075"/>
            <a:ext cx="24717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latin typeface="Verdana" panose="020B0604030504040204" pitchFamily="34" charset="0"/>
                <a:cs typeface="Times New Roman" panose="02020603050405020304" pitchFamily="18" charset="0"/>
              </a:rPr>
              <a:t>The dog is falling towards the earth, but never gets there!</a:t>
            </a:r>
            <a:endParaRPr lang="en-GB" altLang="en-US" sz="2400">
              <a:latin typeface="Verdana" panose="020B0604030504040204" pitchFamily="34" charset="0"/>
              <a:cs typeface="Times New Roman" panose="02020603050405020304" pitchFamily="18" charset="0"/>
            </a:endParaRPr>
          </a:p>
        </p:txBody>
      </p:sp>
      <p:sp>
        <p:nvSpPr>
          <p:cNvPr id="20" name="Oval Callout 19"/>
          <p:cNvSpPr/>
          <p:nvPr/>
        </p:nvSpPr>
        <p:spPr>
          <a:xfrm>
            <a:off x="7318367" y="5150167"/>
            <a:ext cx="2016224" cy="1368152"/>
          </a:xfrm>
          <a:prstGeom prst="wedgeEllipseCallout">
            <a:avLst>
              <a:gd name="adj1" fmla="val -59501"/>
              <a:gd name="adj2" fmla="val -6202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Weeee</a:t>
            </a:r>
            <a:r>
              <a:rPr lang="en-AU" dirty="0" smtClean="0"/>
              <a:t>!</a:t>
            </a:r>
          </a:p>
          <a:p>
            <a:pPr algn="ctr"/>
            <a:endParaRPr lang="en-AU" dirty="0"/>
          </a:p>
          <a:p>
            <a:pPr algn="ctr"/>
            <a:r>
              <a:rPr lang="en-AU" dirty="0" smtClean="0"/>
              <a:t>This is FUN!</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10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ea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355850"/>
            <a:ext cx="42799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title"/>
          </p:nvPr>
        </p:nvSpPr>
        <p:spPr>
          <a:xfrm>
            <a:off x="1981200" y="809626"/>
            <a:ext cx="8229600" cy="608013"/>
          </a:xfrm>
        </p:spPr>
        <p:txBody>
          <a:bodyPr/>
          <a:lstStyle/>
          <a:p>
            <a:pPr eaLnBrk="1" hangingPunct="1"/>
            <a:r>
              <a:rPr lang="en-US" altLang="en-US" smtClean="0"/>
              <a:t>Dogs in orbit!</a:t>
            </a:r>
            <a:endParaRPr lang="en-GB" altLang="en-US" smtClean="0"/>
          </a:p>
        </p:txBody>
      </p:sp>
      <p:sp>
        <p:nvSpPr>
          <p:cNvPr id="21508" name="Rectangle 4"/>
          <p:cNvSpPr>
            <a:spLocks noGrp="1" noChangeArrowheads="1"/>
          </p:cNvSpPr>
          <p:nvPr>
            <p:ph type="body" idx="1"/>
          </p:nvPr>
        </p:nvSpPr>
        <p:spPr>
          <a:xfrm>
            <a:off x="2557464" y="2005014"/>
            <a:ext cx="8110537" cy="149225"/>
          </a:xfrm>
        </p:spPr>
        <p:txBody>
          <a:bodyPr/>
          <a:lstStyle/>
          <a:p>
            <a:pPr eaLnBrk="1" hangingPunct="1">
              <a:lnSpc>
                <a:spcPct val="90000"/>
              </a:lnSpc>
              <a:buFontTx/>
              <a:buNone/>
            </a:pPr>
            <a:endParaRPr lang="en-US" altLang="en-US" sz="2800"/>
          </a:p>
        </p:txBody>
      </p:sp>
      <p:sp>
        <p:nvSpPr>
          <p:cNvPr id="21509" name="Oval 7"/>
          <p:cNvSpPr>
            <a:spLocks noChangeArrowheads="1"/>
          </p:cNvSpPr>
          <p:nvPr/>
        </p:nvSpPr>
        <p:spPr bwMode="auto">
          <a:xfrm>
            <a:off x="4756151" y="1941513"/>
            <a:ext cx="601663" cy="5191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1510" name="Rectangle 8"/>
          <p:cNvSpPr>
            <a:spLocks noChangeArrowheads="1"/>
          </p:cNvSpPr>
          <p:nvPr/>
        </p:nvSpPr>
        <p:spPr bwMode="auto">
          <a:xfrm>
            <a:off x="5226051" y="1851026"/>
            <a:ext cx="187325"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21511" name="Picture 9" descr="soccer pla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713" y="2468564"/>
            <a:ext cx="131762"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2" name="Group 10"/>
          <p:cNvGrpSpPr>
            <a:grpSpLocks/>
          </p:cNvGrpSpPr>
          <p:nvPr/>
        </p:nvGrpSpPr>
        <p:grpSpPr bwMode="auto">
          <a:xfrm>
            <a:off x="4852988" y="2481264"/>
            <a:ext cx="258762" cy="141287"/>
            <a:chOff x="685" y="2055"/>
            <a:chExt cx="1168" cy="453"/>
          </a:xfrm>
        </p:grpSpPr>
        <p:sp>
          <p:nvSpPr>
            <p:cNvPr id="21522" name="Rectangle 11"/>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1523" name="Rectangle 12"/>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1524" name="Rectangle 13"/>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21513" name="Oval 14"/>
          <p:cNvSpPr>
            <a:spLocks noChangeArrowheads="1"/>
          </p:cNvSpPr>
          <p:nvPr/>
        </p:nvSpPr>
        <p:spPr bwMode="auto">
          <a:xfrm>
            <a:off x="5214938" y="2238375"/>
            <a:ext cx="74612" cy="38100"/>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1514" name="Oval 15"/>
          <p:cNvSpPr>
            <a:spLocks noChangeArrowheads="1"/>
          </p:cNvSpPr>
          <p:nvPr/>
        </p:nvSpPr>
        <p:spPr bwMode="auto">
          <a:xfrm>
            <a:off x="5216526" y="2146300"/>
            <a:ext cx="74613" cy="39688"/>
          </a:xfrm>
          <a:prstGeom prst="ellipse">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1515" name="Oval 16"/>
          <p:cNvSpPr>
            <a:spLocks noChangeArrowheads="1"/>
          </p:cNvSpPr>
          <p:nvPr/>
        </p:nvSpPr>
        <p:spPr bwMode="auto">
          <a:xfrm>
            <a:off x="2636838" y="2189163"/>
            <a:ext cx="4583112" cy="4362450"/>
          </a:xfrm>
          <a:prstGeom prst="ellipse">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1516" name="Line 17"/>
          <p:cNvSpPr>
            <a:spLocks noChangeShapeType="1"/>
          </p:cNvSpPr>
          <p:nvPr/>
        </p:nvSpPr>
        <p:spPr bwMode="auto">
          <a:xfrm rot="2323096">
            <a:off x="5970589" y="2522538"/>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1517" name="Line 18"/>
          <p:cNvSpPr>
            <a:spLocks noChangeShapeType="1"/>
          </p:cNvSpPr>
          <p:nvPr/>
        </p:nvSpPr>
        <p:spPr bwMode="auto">
          <a:xfrm rot="8378885">
            <a:off x="5972175" y="4960938"/>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1518" name="Line 19"/>
          <p:cNvSpPr>
            <a:spLocks noChangeShapeType="1"/>
          </p:cNvSpPr>
          <p:nvPr/>
        </p:nvSpPr>
        <p:spPr bwMode="auto">
          <a:xfrm rot="-8698886">
            <a:off x="3960814" y="5038726"/>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1519" name="Line 20"/>
          <p:cNvSpPr>
            <a:spLocks noChangeShapeType="1"/>
          </p:cNvSpPr>
          <p:nvPr/>
        </p:nvSpPr>
        <p:spPr bwMode="auto">
          <a:xfrm rot="-5144495">
            <a:off x="3273425" y="3535363"/>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21520" name="Text Box 21"/>
          <p:cNvSpPr txBox="1">
            <a:spLocks noChangeArrowheads="1"/>
          </p:cNvSpPr>
          <p:nvPr/>
        </p:nvSpPr>
        <p:spPr bwMode="auto">
          <a:xfrm>
            <a:off x="7627939" y="2632075"/>
            <a:ext cx="24717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latin typeface="Verdana" panose="020B0604030504040204" pitchFamily="34" charset="0"/>
                <a:cs typeface="Times New Roman" panose="02020603050405020304" pitchFamily="18" charset="0"/>
              </a:rPr>
              <a:t>The force that keeps an object moving in a circle is called the  </a:t>
            </a:r>
            <a:r>
              <a:rPr lang="en-US" altLang="en-US" sz="2400" b="1">
                <a:solidFill>
                  <a:srgbClr val="0000FF"/>
                </a:solidFill>
                <a:latin typeface="Verdana" panose="020B0604030504040204" pitchFamily="34" charset="0"/>
                <a:cs typeface="Times New Roman" panose="02020603050405020304" pitchFamily="18" charset="0"/>
              </a:rPr>
              <a:t>centripetal force</a:t>
            </a:r>
            <a:r>
              <a:rPr lang="en-US" altLang="en-US" sz="2400">
                <a:latin typeface="Verdana" panose="020B0604030504040204" pitchFamily="34" charset="0"/>
                <a:cs typeface="Times New Roman" panose="02020603050405020304" pitchFamily="18" charset="0"/>
              </a:rPr>
              <a:t> (here provided by gravity)</a:t>
            </a:r>
            <a:endParaRPr lang="en-GB" altLang="en-US" sz="2400">
              <a:latin typeface="Verdana" panose="020B0604030504040204" pitchFamily="34" charset="0"/>
              <a:cs typeface="Times New Roman" panose="02020603050405020304" pitchFamily="18" charset="0"/>
            </a:endParaRPr>
          </a:p>
        </p:txBody>
      </p:sp>
      <p:sp>
        <p:nvSpPr>
          <p:cNvPr id="21521" name="Text Box 22"/>
          <p:cNvSpPr txBox="1">
            <a:spLocks noChangeArrowheads="1"/>
          </p:cNvSpPr>
          <p:nvPr/>
        </p:nvSpPr>
        <p:spPr bwMode="auto">
          <a:xfrm>
            <a:off x="4143376" y="4052888"/>
            <a:ext cx="197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
        <p:nvSpPr>
          <p:cNvPr id="2" name="Oval Callout 1"/>
          <p:cNvSpPr/>
          <p:nvPr/>
        </p:nvSpPr>
        <p:spPr>
          <a:xfrm>
            <a:off x="1608833" y="1095849"/>
            <a:ext cx="2016224" cy="1368152"/>
          </a:xfrm>
          <a:prstGeom prst="wedgeEllipseCallout">
            <a:avLst>
              <a:gd name="adj1" fmla="val 31681"/>
              <a:gd name="adj2" fmla="val 80088"/>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Now .. How do I get back?</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874" y="263667"/>
            <a:ext cx="5786438" cy="677108"/>
          </a:xfrm>
          <a:prstGeom prst="rect">
            <a:avLst/>
          </a:prstGeom>
        </p:spPr>
        <p:txBody>
          <a:bodyPr vert="horz" wrap="square" lIns="0" tIns="0" rIns="0" bIns="0" numCol="1" rtlCol="0" anchor="ctr" anchorCtr="0" compatLnSpc="1">
            <a:prstTxWarp prst="textNoShape">
              <a:avLst/>
            </a:prstTxWarp>
            <a:spAutoFit/>
          </a:bodyPr>
          <a:lstStyle/>
          <a:p>
            <a:pPr marL="8929"/>
            <a:r>
              <a:rPr spc="56" dirty="0"/>
              <a:t>Satellite</a:t>
            </a:r>
            <a:r>
              <a:rPr spc="-155" dirty="0"/>
              <a:t> </a:t>
            </a:r>
            <a:r>
              <a:rPr spc="49" dirty="0"/>
              <a:t>orbits</a:t>
            </a:r>
          </a:p>
        </p:txBody>
      </p:sp>
      <p:sp>
        <p:nvSpPr>
          <p:cNvPr id="4" name="object 4"/>
          <p:cNvSpPr/>
          <p:nvPr/>
        </p:nvSpPr>
        <p:spPr>
          <a:xfrm>
            <a:off x="2543548" y="3786188"/>
            <a:ext cx="5009555" cy="0"/>
          </a:xfrm>
          <a:custGeom>
            <a:avLst/>
            <a:gdLst/>
            <a:ahLst/>
            <a:cxnLst/>
            <a:rect l="l" t="t" r="r" b="b"/>
            <a:pathLst>
              <a:path w="7124700">
                <a:moveTo>
                  <a:pt x="0" y="0"/>
                </a:moveTo>
                <a:lnTo>
                  <a:pt x="12700" y="0"/>
                </a:lnTo>
                <a:lnTo>
                  <a:pt x="7124382" y="0"/>
                </a:lnTo>
              </a:path>
            </a:pathLst>
          </a:custGeom>
          <a:ln w="25400">
            <a:solidFill>
              <a:srgbClr val="000000"/>
            </a:solidFill>
          </a:ln>
        </p:spPr>
        <p:txBody>
          <a:bodyPr wrap="square" lIns="0" tIns="0" rIns="0" bIns="0" rtlCol="0"/>
          <a:lstStyle/>
          <a:p>
            <a:endParaRPr/>
          </a:p>
        </p:txBody>
      </p:sp>
      <p:sp>
        <p:nvSpPr>
          <p:cNvPr id="5" name="object 5"/>
          <p:cNvSpPr/>
          <p:nvPr/>
        </p:nvSpPr>
        <p:spPr>
          <a:xfrm>
            <a:off x="2466752" y="3743326"/>
            <a:ext cx="85725" cy="85725"/>
          </a:xfrm>
          <a:custGeom>
            <a:avLst/>
            <a:gdLst/>
            <a:ahLst/>
            <a:cxnLst/>
            <a:rect l="l" t="t" r="r" b="b"/>
            <a:pathLst>
              <a:path w="121919" h="121920">
                <a:moveTo>
                  <a:pt x="121919" y="0"/>
                </a:moveTo>
                <a:lnTo>
                  <a:pt x="0" y="60960"/>
                </a:lnTo>
                <a:lnTo>
                  <a:pt x="121919" y="121920"/>
                </a:lnTo>
                <a:lnTo>
                  <a:pt x="121919" y="0"/>
                </a:lnTo>
                <a:close/>
              </a:path>
            </a:pathLst>
          </a:custGeom>
          <a:solidFill>
            <a:srgbClr val="000000"/>
          </a:solidFill>
        </p:spPr>
        <p:txBody>
          <a:bodyPr wrap="square" lIns="0" tIns="0" rIns="0" bIns="0" rtlCol="0"/>
          <a:lstStyle/>
          <a:p>
            <a:endParaRPr/>
          </a:p>
        </p:txBody>
      </p:sp>
      <p:sp>
        <p:nvSpPr>
          <p:cNvPr id="6" name="object 6"/>
          <p:cNvSpPr/>
          <p:nvPr/>
        </p:nvSpPr>
        <p:spPr>
          <a:xfrm>
            <a:off x="2479477" y="3795118"/>
            <a:ext cx="0" cy="1031379"/>
          </a:xfrm>
          <a:custGeom>
            <a:avLst/>
            <a:gdLst/>
            <a:ahLst/>
            <a:cxnLst/>
            <a:rect l="l" t="t" r="r" b="b"/>
            <a:pathLst>
              <a:path h="1466850">
                <a:moveTo>
                  <a:pt x="0" y="1466799"/>
                </a:moveTo>
                <a:lnTo>
                  <a:pt x="0" y="1454099"/>
                </a:lnTo>
                <a:lnTo>
                  <a:pt x="0" y="0"/>
                </a:lnTo>
              </a:path>
            </a:pathLst>
          </a:custGeom>
          <a:ln w="25400">
            <a:solidFill>
              <a:srgbClr val="000000"/>
            </a:solidFill>
          </a:ln>
        </p:spPr>
        <p:txBody>
          <a:bodyPr wrap="square" lIns="0" tIns="0" rIns="0" bIns="0" rtlCol="0"/>
          <a:lstStyle/>
          <a:p>
            <a:endParaRPr/>
          </a:p>
        </p:txBody>
      </p:sp>
      <p:sp>
        <p:nvSpPr>
          <p:cNvPr id="7" name="object 7"/>
          <p:cNvSpPr/>
          <p:nvPr/>
        </p:nvSpPr>
        <p:spPr>
          <a:xfrm>
            <a:off x="2436614" y="4796100"/>
            <a:ext cx="85725" cy="85725"/>
          </a:xfrm>
          <a:custGeom>
            <a:avLst/>
            <a:gdLst/>
            <a:ahLst/>
            <a:cxnLst/>
            <a:rect l="l" t="t" r="r" b="b"/>
            <a:pathLst>
              <a:path w="121919" h="121920">
                <a:moveTo>
                  <a:pt x="0" y="0"/>
                </a:moveTo>
                <a:lnTo>
                  <a:pt x="60959" y="121919"/>
                </a:lnTo>
                <a:lnTo>
                  <a:pt x="106679" y="30480"/>
                </a:lnTo>
                <a:lnTo>
                  <a:pt x="60959" y="30480"/>
                </a:lnTo>
                <a:lnTo>
                  <a:pt x="0" y="0"/>
                </a:lnTo>
                <a:close/>
              </a:path>
              <a:path w="121919" h="121920">
                <a:moveTo>
                  <a:pt x="121919" y="0"/>
                </a:moveTo>
                <a:lnTo>
                  <a:pt x="60959" y="30480"/>
                </a:lnTo>
                <a:lnTo>
                  <a:pt x="106679" y="30480"/>
                </a:lnTo>
                <a:lnTo>
                  <a:pt x="121919" y="0"/>
                </a:lnTo>
                <a:close/>
              </a:path>
            </a:pathLst>
          </a:custGeom>
          <a:solidFill>
            <a:srgbClr val="000000"/>
          </a:solidFill>
        </p:spPr>
        <p:txBody>
          <a:bodyPr wrap="square" lIns="0" tIns="0" rIns="0" bIns="0" rtlCol="0"/>
          <a:lstStyle/>
          <a:p>
            <a:endParaRPr/>
          </a:p>
        </p:txBody>
      </p:sp>
      <p:sp>
        <p:nvSpPr>
          <p:cNvPr id="8" name="object 8"/>
          <p:cNvSpPr/>
          <p:nvPr/>
        </p:nvSpPr>
        <p:spPr>
          <a:xfrm>
            <a:off x="2499010" y="3818112"/>
            <a:ext cx="5052864" cy="1026021"/>
          </a:xfrm>
          <a:custGeom>
            <a:avLst/>
            <a:gdLst/>
            <a:ahLst/>
            <a:cxnLst/>
            <a:rect l="l" t="t" r="r" b="b"/>
            <a:pathLst>
              <a:path w="7186295" h="1459229">
                <a:moveTo>
                  <a:pt x="7185818" y="0"/>
                </a:moveTo>
                <a:lnTo>
                  <a:pt x="7108549" y="201"/>
                </a:lnTo>
                <a:lnTo>
                  <a:pt x="7031394" y="802"/>
                </a:lnTo>
                <a:lnTo>
                  <a:pt x="6954360" y="1798"/>
                </a:lnTo>
                <a:lnTo>
                  <a:pt x="6877452" y="3182"/>
                </a:lnTo>
                <a:lnTo>
                  <a:pt x="6800675" y="4949"/>
                </a:lnTo>
                <a:lnTo>
                  <a:pt x="6724036" y="7093"/>
                </a:lnTo>
                <a:lnTo>
                  <a:pt x="6647539" y="9610"/>
                </a:lnTo>
                <a:lnTo>
                  <a:pt x="6571191" y="12493"/>
                </a:lnTo>
                <a:lnTo>
                  <a:pt x="6494997" y="15738"/>
                </a:lnTo>
                <a:lnTo>
                  <a:pt x="6418963" y="19338"/>
                </a:lnTo>
                <a:lnTo>
                  <a:pt x="6343095" y="23287"/>
                </a:lnTo>
                <a:lnTo>
                  <a:pt x="6267398" y="27582"/>
                </a:lnTo>
                <a:lnTo>
                  <a:pt x="6191878" y="32215"/>
                </a:lnTo>
                <a:lnTo>
                  <a:pt x="6116540" y="37182"/>
                </a:lnTo>
                <a:lnTo>
                  <a:pt x="6041391" y="42477"/>
                </a:lnTo>
                <a:lnTo>
                  <a:pt x="5966436" y="48094"/>
                </a:lnTo>
                <a:lnTo>
                  <a:pt x="5891680" y="54028"/>
                </a:lnTo>
                <a:lnTo>
                  <a:pt x="5817130" y="60274"/>
                </a:lnTo>
                <a:lnTo>
                  <a:pt x="5742790" y="66825"/>
                </a:lnTo>
                <a:lnTo>
                  <a:pt x="5668668" y="73677"/>
                </a:lnTo>
                <a:lnTo>
                  <a:pt x="5594767" y="80824"/>
                </a:lnTo>
                <a:lnTo>
                  <a:pt x="5521095" y="88260"/>
                </a:lnTo>
                <a:lnTo>
                  <a:pt x="5447657" y="95980"/>
                </a:lnTo>
                <a:lnTo>
                  <a:pt x="5374457" y="103978"/>
                </a:lnTo>
                <a:lnTo>
                  <a:pt x="5301503" y="112250"/>
                </a:lnTo>
                <a:lnTo>
                  <a:pt x="5228800" y="120788"/>
                </a:lnTo>
                <a:lnTo>
                  <a:pt x="5156353" y="129589"/>
                </a:lnTo>
                <a:lnTo>
                  <a:pt x="5084168" y="138645"/>
                </a:lnTo>
                <a:lnTo>
                  <a:pt x="5012251" y="147953"/>
                </a:lnTo>
                <a:lnTo>
                  <a:pt x="4940607" y="157506"/>
                </a:lnTo>
                <a:lnTo>
                  <a:pt x="4869243" y="167298"/>
                </a:lnTo>
                <a:lnTo>
                  <a:pt x="4798163" y="177325"/>
                </a:lnTo>
                <a:lnTo>
                  <a:pt x="4727374" y="187581"/>
                </a:lnTo>
                <a:lnTo>
                  <a:pt x="4656880" y="198060"/>
                </a:lnTo>
                <a:lnTo>
                  <a:pt x="4586689" y="208756"/>
                </a:lnTo>
                <a:lnTo>
                  <a:pt x="4516805" y="219665"/>
                </a:lnTo>
                <a:lnTo>
                  <a:pt x="4447234" y="230780"/>
                </a:lnTo>
                <a:lnTo>
                  <a:pt x="4377982" y="242097"/>
                </a:lnTo>
                <a:lnTo>
                  <a:pt x="4309055" y="253609"/>
                </a:lnTo>
                <a:lnTo>
                  <a:pt x="4240458" y="265312"/>
                </a:lnTo>
                <a:lnTo>
                  <a:pt x="4172197" y="277199"/>
                </a:lnTo>
                <a:lnTo>
                  <a:pt x="4104277" y="289265"/>
                </a:lnTo>
                <a:lnTo>
                  <a:pt x="4036704" y="301505"/>
                </a:lnTo>
                <a:lnTo>
                  <a:pt x="3969485" y="313913"/>
                </a:lnTo>
                <a:lnTo>
                  <a:pt x="3902624" y="326484"/>
                </a:lnTo>
                <a:lnTo>
                  <a:pt x="3836127" y="339212"/>
                </a:lnTo>
                <a:lnTo>
                  <a:pt x="3770000" y="352091"/>
                </a:lnTo>
                <a:lnTo>
                  <a:pt x="3704249" y="365116"/>
                </a:lnTo>
                <a:lnTo>
                  <a:pt x="3638878" y="378282"/>
                </a:lnTo>
                <a:lnTo>
                  <a:pt x="3573895" y="391583"/>
                </a:lnTo>
                <a:lnTo>
                  <a:pt x="3509305" y="405014"/>
                </a:lnTo>
                <a:lnTo>
                  <a:pt x="3445113" y="418568"/>
                </a:lnTo>
                <a:lnTo>
                  <a:pt x="3381325" y="432241"/>
                </a:lnTo>
                <a:lnTo>
                  <a:pt x="3317946" y="446027"/>
                </a:lnTo>
                <a:lnTo>
                  <a:pt x="3254983" y="459921"/>
                </a:lnTo>
                <a:lnTo>
                  <a:pt x="3192441" y="473916"/>
                </a:lnTo>
                <a:lnTo>
                  <a:pt x="3130325" y="488008"/>
                </a:lnTo>
                <a:lnTo>
                  <a:pt x="3068642" y="502191"/>
                </a:lnTo>
                <a:lnTo>
                  <a:pt x="3007397" y="516460"/>
                </a:lnTo>
                <a:lnTo>
                  <a:pt x="2946596" y="530808"/>
                </a:lnTo>
                <a:lnTo>
                  <a:pt x="2886244" y="545231"/>
                </a:lnTo>
                <a:lnTo>
                  <a:pt x="2826347" y="559722"/>
                </a:lnTo>
                <a:lnTo>
                  <a:pt x="2766911" y="574277"/>
                </a:lnTo>
                <a:lnTo>
                  <a:pt x="2707941" y="588890"/>
                </a:lnTo>
                <a:lnTo>
                  <a:pt x="2649444" y="603555"/>
                </a:lnTo>
                <a:lnTo>
                  <a:pt x="2591424" y="618267"/>
                </a:lnTo>
                <a:lnTo>
                  <a:pt x="2533887" y="633021"/>
                </a:lnTo>
                <a:lnTo>
                  <a:pt x="2476840" y="647810"/>
                </a:lnTo>
                <a:lnTo>
                  <a:pt x="2420287" y="662629"/>
                </a:lnTo>
                <a:lnTo>
                  <a:pt x="2364235" y="677474"/>
                </a:lnTo>
                <a:lnTo>
                  <a:pt x="2308689" y="692337"/>
                </a:lnTo>
                <a:lnTo>
                  <a:pt x="2253655" y="707215"/>
                </a:lnTo>
                <a:lnTo>
                  <a:pt x="2199139" y="722100"/>
                </a:lnTo>
                <a:lnTo>
                  <a:pt x="2145145" y="736989"/>
                </a:lnTo>
                <a:lnTo>
                  <a:pt x="2091681" y="751875"/>
                </a:lnTo>
                <a:lnTo>
                  <a:pt x="2038751" y="766752"/>
                </a:lnTo>
                <a:lnTo>
                  <a:pt x="1986361" y="781616"/>
                </a:lnTo>
                <a:lnTo>
                  <a:pt x="1934517" y="796460"/>
                </a:lnTo>
                <a:lnTo>
                  <a:pt x="1883225" y="811280"/>
                </a:lnTo>
                <a:lnTo>
                  <a:pt x="1832490" y="826069"/>
                </a:lnTo>
                <a:lnTo>
                  <a:pt x="1782317" y="840822"/>
                </a:lnTo>
                <a:lnTo>
                  <a:pt x="1732714" y="855534"/>
                </a:lnTo>
                <a:lnTo>
                  <a:pt x="1683684" y="870200"/>
                </a:lnTo>
                <a:lnTo>
                  <a:pt x="1635235" y="884812"/>
                </a:lnTo>
                <a:lnTo>
                  <a:pt x="1587371" y="899367"/>
                </a:lnTo>
                <a:lnTo>
                  <a:pt x="1540099" y="913859"/>
                </a:lnTo>
                <a:lnTo>
                  <a:pt x="1493423" y="928282"/>
                </a:lnTo>
                <a:lnTo>
                  <a:pt x="1447350" y="942630"/>
                </a:lnTo>
                <a:lnTo>
                  <a:pt x="1401886" y="956898"/>
                </a:lnTo>
                <a:lnTo>
                  <a:pt x="1357035" y="971081"/>
                </a:lnTo>
                <a:lnTo>
                  <a:pt x="1312804" y="985173"/>
                </a:lnTo>
                <a:lnTo>
                  <a:pt x="1269198" y="999169"/>
                </a:lnTo>
                <a:lnTo>
                  <a:pt x="1226224" y="1013062"/>
                </a:lnTo>
                <a:lnTo>
                  <a:pt x="1183886" y="1026848"/>
                </a:lnTo>
                <a:lnTo>
                  <a:pt x="1142190" y="1040521"/>
                </a:lnTo>
                <a:lnTo>
                  <a:pt x="1101143" y="1054076"/>
                </a:lnTo>
                <a:lnTo>
                  <a:pt x="1060749" y="1067506"/>
                </a:lnTo>
                <a:lnTo>
                  <a:pt x="1021015" y="1080807"/>
                </a:lnTo>
                <a:lnTo>
                  <a:pt x="981945" y="1093973"/>
                </a:lnTo>
                <a:lnTo>
                  <a:pt x="943547" y="1106999"/>
                </a:lnTo>
                <a:lnTo>
                  <a:pt x="905825" y="1119878"/>
                </a:lnTo>
                <a:lnTo>
                  <a:pt x="868785" y="1132606"/>
                </a:lnTo>
                <a:lnTo>
                  <a:pt x="832433" y="1145176"/>
                </a:lnTo>
                <a:lnTo>
                  <a:pt x="761814" y="1169824"/>
                </a:lnTo>
                <a:lnTo>
                  <a:pt x="694015" y="1193778"/>
                </a:lnTo>
                <a:lnTo>
                  <a:pt x="629081" y="1216992"/>
                </a:lnTo>
                <a:lnTo>
                  <a:pt x="567056" y="1239425"/>
                </a:lnTo>
                <a:lnTo>
                  <a:pt x="507987" y="1261030"/>
                </a:lnTo>
                <a:lnTo>
                  <a:pt x="451919" y="1281764"/>
                </a:lnTo>
                <a:lnTo>
                  <a:pt x="398897" y="1301584"/>
                </a:lnTo>
                <a:lnTo>
                  <a:pt x="348967" y="1320444"/>
                </a:lnTo>
                <a:lnTo>
                  <a:pt x="302174" y="1338301"/>
                </a:lnTo>
                <a:lnTo>
                  <a:pt x="258563" y="1355111"/>
                </a:lnTo>
                <a:lnTo>
                  <a:pt x="218181" y="1370829"/>
                </a:lnTo>
                <a:lnTo>
                  <a:pt x="181071" y="1385412"/>
                </a:lnTo>
                <a:lnTo>
                  <a:pt x="131644" y="1405061"/>
                </a:lnTo>
                <a:lnTo>
                  <a:pt x="89837" y="1421908"/>
                </a:lnTo>
                <a:lnTo>
                  <a:pt x="46213" y="1439752"/>
                </a:lnTo>
                <a:lnTo>
                  <a:pt x="7485" y="1455908"/>
                </a:lnTo>
                <a:lnTo>
                  <a:pt x="470" y="1458888"/>
                </a:lnTo>
                <a:lnTo>
                  <a:pt x="0" y="1459090"/>
                </a:lnTo>
              </a:path>
            </a:pathLst>
          </a:custGeom>
          <a:ln w="14530">
            <a:solidFill>
              <a:srgbClr val="000000"/>
            </a:solidFill>
            <a:prstDash val="dash"/>
          </a:ln>
        </p:spPr>
        <p:txBody>
          <a:bodyPr wrap="square" lIns="0" tIns="0" rIns="0" bIns="0" rtlCol="0"/>
          <a:lstStyle/>
          <a:p>
            <a:endParaRPr/>
          </a:p>
        </p:txBody>
      </p:sp>
      <p:sp>
        <p:nvSpPr>
          <p:cNvPr id="9" name="object 9"/>
          <p:cNvSpPr txBox="1"/>
          <p:nvPr/>
        </p:nvSpPr>
        <p:spPr>
          <a:xfrm>
            <a:off x="4287311" y="5595343"/>
            <a:ext cx="3627239" cy="692497"/>
          </a:xfrm>
          <a:prstGeom prst="rect">
            <a:avLst/>
          </a:prstGeom>
        </p:spPr>
        <p:txBody>
          <a:bodyPr vert="horz" wrap="square" lIns="0" tIns="0" rIns="0" bIns="0" rtlCol="0">
            <a:spAutoFit/>
          </a:bodyPr>
          <a:lstStyle/>
          <a:p>
            <a:pPr marL="315653" marR="3572" indent="-307170">
              <a:lnSpc>
                <a:spcPts val="2672"/>
              </a:lnSpc>
            </a:pPr>
            <a:r>
              <a:rPr sz="2250" b="1" spc="-11" dirty="0">
                <a:solidFill>
                  <a:srgbClr val="606060"/>
                </a:solidFill>
                <a:latin typeface="Calibri"/>
                <a:cs typeface="Calibri"/>
              </a:rPr>
              <a:t>This </a:t>
            </a:r>
            <a:r>
              <a:rPr sz="2250" b="1" spc="-49" dirty="0">
                <a:solidFill>
                  <a:srgbClr val="606060"/>
                </a:solidFill>
                <a:latin typeface="Calibri"/>
                <a:cs typeface="Calibri"/>
              </a:rPr>
              <a:t>curve </a:t>
            </a:r>
            <a:r>
              <a:rPr sz="2250" b="1" spc="-120" dirty="0">
                <a:solidFill>
                  <a:srgbClr val="606060"/>
                </a:solidFill>
                <a:latin typeface="Calibri"/>
                <a:cs typeface="Calibri"/>
              </a:rPr>
              <a:t>will </a:t>
            </a:r>
            <a:r>
              <a:rPr sz="2250" b="1" spc="-95" dirty="0">
                <a:solidFill>
                  <a:srgbClr val="606060"/>
                </a:solidFill>
                <a:latin typeface="Calibri"/>
                <a:cs typeface="Calibri"/>
              </a:rPr>
              <a:t>follow </a:t>
            </a:r>
            <a:r>
              <a:rPr sz="2250" b="1" spc="-74" dirty="0">
                <a:solidFill>
                  <a:srgbClr val="606060"/>
                </a:solidFill>
                <a:latin typeface="Calibri"/>
                <a:cs typeface="Calibri"/>
              </a:rPr>
              <a:t>around</a:t>
            </a:r>
            <a:r>
              <a:rPr sz="2250" b="1" spc="-253" dirty="0">
                <a:solidFill>
                  <a:srgbClr val="606060"/>
                </a:solidFill>
                <a:latin typeface="Calibri"/>
                <a:cs typeface="Calibri"/>
              </a:rPr>
              <a:t> </a:t>
            </a:r>
            <a:r>
              <a:rPr sz="2250" b="1" spc="18" dirty="0">
                <a:solidFill>
                  <a:srgbClr val="606060"/>
                </a:solidFill>
                <a:latin typeface="Calibri"/>
                <a:cs typeface="Calibri"/>
              </a:rPr>
              <a:t>the  </a:t>
            </a:r>
            <a:r>
              <a:rPr sz="2250" b="1" spc="67" dirty="0">
                <a:solidFill>
                  <a:srgbClr val="606060"/>
                </a:solidFill>
                <a:latin typeface="Calibri"/>
                <a:cs typeface="Calibri"/>
              </a:rPr>
              <a:t>Earth</a:t>
            </a:r>
            <a:r>
              <a:rPr sz="2250" b="1" spc="-109" dirty="0">
                <a:solidFill>
                  <a:srgbClr val="606060"/>
                </a:solidFill>
                <a:latin typeface="Calibri"/>
                <a:cs typeface="Calibri"/>
              </a:rPr>
              <a:t> </a:t>
            </a:r>
            <a:r>
              <a:rPr sz="2250" b="1" spc="130" dirty="0">
                <a:solidFill>
                  <a:srgbClr val="606060"/>
                </a:solidFill>
                <a:latin typeface="Calibri"/>
                <a:cs typeface="Calibri"/>
              </a:rPr>
              <a:t>at</a:t>
            </a:r>
            <a:r>
              <a:rPr sz="2250" b="1" spc="-109" dirty="0">
                <a:solidFill>
                  <a:srgbClr val="606060"/>
                </a:solidFill>
                <a:latin typeface="Calibri"/>
                <a:cs typeface="Calibri"/>
              </a:rPr>
              <a:t> </a:t>
            </a:r>
            <a:r>
              <a:rPr sz="2250" b="1" spc="18" dirty="0">
                <a:solidFill>
                  <a:srgbClr val="606060"/>
                </a:solidFill>
                <a:latin typeface="Calibri"/>
                <a:cs typeface="Calibri"/>
              </a:rPr>
              <a:t>the</a:t>
            </a:r>
            <a:r>
              <a:rPr sz="2250" b="1" spc="-109" dirty="0">
                <a:solidFill>
                  <a:srgbClr val="606060"/>
                </a:solidFill>
                <a:latin typeface="Calibri"/>
                <a:cs typeface="Calibri"/>
              </a:rPr>
              <a:t> </a:t>
            </a:r>
            <a:r>
              <a:rPr sz="2250" b="1" spc="-11" dirty="0">
                <a:solidFill>
                  <a:srgbClr val="606060"/>
                </a:solidFill>
                <a:latin typeface="Calibri"/>
                <a:cs typeface="Calibri"/>
              </a:rPr>
              <a:t>same</a:t>
            </a:r>
            <a:r>
              <a:rPr sz="2250" b="1" spc="-109" dirty="0">
                <a:solidFill>
                  <a:srgbClr val="606060"/>
                </a:solidFill>
                <a:latin typeface="Calibri"/>
                <a:cs typeface="Calibri"/>
              </a:rPr>
              <a:t> </a:t>
            </a:r>
            <a:r>
              <a:rPr sz="2250" b="1" spc="-35" dirty="0">
                <a:solidFill>
                  <a:srgbClr val="606060"/>
                </a:solidFill>
                <a:latin typeface="Calibri"/>
                <a:cs typeface="Calibri"/>
              </a:rPr>
              <a:t>height.</a:t>
            </a:r>
            <a:endParaRPr sz="2250">
              <a:latin typeface="Calibri"/>
              <a:cs typeface="Calibri"/>
            </a:endParaRPr>
          </a:p>
        </p:txBody>
      </p:sp>
      <p:sp>
        <p:nvSpPr>
          <p:cNvPr id="10" name="object 10"/>
          <p:cNvSpPr txBox="1"/>
          <p:nvPr/>
        </p:nvSpPr>
        <p:spPr>
          <a:xfrm>
            <a:off x="2629272" y="1090337"/>
            <a:ext cx="6345290" cy="3403111"/>
          </a:xfrm>
          <a:prstGeom prst="rect">
            <a:avLst/>
          </a:prstGeom>
        </p:spPr>
        <p:txBody>
          <a:bodyPr vert="horz" wrap="square" lIns="0" tIns="0" rIns="0" bIns="0" rtlCol="0">
            <a:spAutoFit/>
          </a:bodyPr>
          <a:lstStyle/>
          <a:p>
            <a:pPr marL="963033" algn="ctr"/>
            <a:r>
              <a:rPr sz="2250" b="1" spc="-109" dirty="0">
                <a:solidFill>
                  <a:srgbClr val="606060"/>
                </a:solidFill>
                <a:latin typeface="Calibri"/>
                <a:cs typeface="Calibri"/>
              </a:rPr>
              <a:t>In</a:t>
            </a:r>
            <a:r>
              <a:rPr sz="2250" b="1" spc="-105" dirty="0">
                <a:solidFill>
                  <a:srgbClr val="606060"/>
                </a:solidFill>
                <a:latin typeface="Calibri"/>
                <a:cs typeface="Calibri"/>
              </a:rPr>
              <a:t> </a:t>
            </a:r>
            <a:r>
              <a:rPr sz="2250" b="1" spc="7" dirty="0">
                <a:solidFill>
                  <a:srgbClr val="606060"/>
                </a:solidFill>
                <a:latin typeface="Calibri"/>
                <a:cs typeface="Calibri"/>
              </a:rPr>
              <a:t>orbit</a:t>
            </a:r>
            <a:r>
              <a:rPr sz="2250" b="1" spc="-105" dirty="0">
                <a:solidFill>
                  <a:srgbClr val="606060"/>
                </a:solidFill>
                <a:latin typeface="Calibri"/>
                <a:cs typeface="Calibri"/>
              </a:rPr>
              <a:t> </a:t>
            </a:r>
            <a:r>
              <a:rPr sz="2250" b="1" spc="130" dirty="0">
                <a:solidFill>
                  <a:srgbClr val="606060"/>
                </a:solidFill>
                <a:latin typeface="Calibri"/>
                <a:cs typeface="Calibri"/>
              </a:rPr>
              <a:t>at</a:t>
            </a:r>
            <a:r>
              <a:rPr sz="2250" b="1" spc="-105" dirty="0">
                <a:solidFill>
                  <a:srgbClr val="606060"/>
                </a:solidFill>
                <a:latin typeface="Calibri"/>
                <a:cs typeface="Calibri"/>
              </a:rPr>
              <a:t> </a:t>
            </a:r>
            <a:r>
              <a:rPr sz="2250" b="1" spc="148" dirty="0">
                <a:solidFill>
                  <a:srgbClr val="606060"/>
                </a:solidFill>
                <a:latin typeface="Calibri"/>
                <a:cs typeface="Calibri"/>
              </a:rPr>
              <a:t>350km</a:t>
            </a:r>
            <a:r>
              <a:rPr sz="2250" b="1" spc="-105" dirty="0">
                <a:solidFill>
                  <a:srgbClr val="606060"/>
                </a:solidFill>
                <a:latin typeface="Calibri"/>
                <a:cs typeface="Calibri"/>
              </a:rPr>
              <a:t> </a:t>
            </a:r>
            <a:r>
              <a:rPr sz="2250" b="1" spc="80" dirty="0">
                <a:solidFill>
                  <a:srgbClr val="606060"/>
                </a:solidFill>
                <a:latin typeface="Calibri"/>
                <a:cs typeface="Calibri"/>
              </a:rPr>
              <a:t>-</a:t>
            </a:r>
            <a:r>
              <a:rPr sz="2250" b="1" spc="-105" dirty="0">
                <a:solidFill>
                  <a:srgbClr val="606060"/>
                </a:solidFill>
                <a:latin typeface="Calibri"/>
                <a:cs typeface="Calibri"/>
              </a:rPr>
              <a:t> </a:t>
            </a:r>
            <a:r>
              <a:rPr sz="2250" b="1" spc="11" dirty="0">
                <a:solidFill>
                  <a:srgbClr val="606060"/>
                </a:solidFill>
                <a:latin typeface="Calibri"/>
                <a:cs typeface="Calibri"/>
              </a:rPr>
              <a:t>gravity</a:t>
            </a:r>
            <a:r>
              <a:rPr sz="2250" b="1" spc="-105" dirty="0">
                <a:solidFill>
                  <a:srgbClr val="606060"/>
                </a:solidFill>
                <a:latin typeface="Calibri"/>
                <a:cs typeface="Calibri"/>
              </a:rPr>
              <a:t> </a:t>
            </a:r>
            <a:r>
              <a:rPr sz="2250" b="1" spc="80" dirty="0">
                <a:solidFill>
                  <a:srgbClr val="606060"/>
                </a:solidFill>
                <a:latin typeface="Calibri"/>
                <a:cs typeface="Calibri"/>
              </a:rPr>
              <a:t>is</a:t>
            </a:r>
            <a:r>
              <a:rPr sz="2250" b="1" spc="-105" dirty="0">
                <a:solidFill>
                  <a:srgbClr val="606060"/>
                </a:solidFill>
                <a:latin typeface="Calibri"/>
                <a:cs typeface="Calibri"/>
              </a:rPr>
              <a:t> </a:t>
            </a:r>
            <a:r>
              <a:rPr sz="2250" b="1" spc="-74" dirty="0">
                <a:solidFill>
                  <a:srgbClr val="606060"/>
                </a:solidFill>
                <a:latin typeface="Calibri"/>
                <a:cs typeface="Calibri"/>
              </a:rPr>
              <a:t>around</a:t>
            </a:r>
            <a:r>
              <a:rPr sz="2250" b="1" spc="-105" dirty="0">
                <a:solidFill>
                  <a:srgbClr val="606060"/>
                </a:solidFill>
                <a:latin typeface="Calibri"/>
                <a:cs typeface="Calibri"/>
              </a:rPr>
              <a:t> </a:t>
            </a:r>
            <a:r>
              <a:rPr sz="2250" b="1" spc="53" dirty="0">
                <a:solidFill>
                  <a:srgbClr val="606060"/>
                </a:solidFill>
                <a:latin typeface="Calibri"/>
                <a:cs typeface="Calibri"/>
              </a:rPr>
              <a:t>9m/s</a:t>
            </a:r>
            <a:r>
              <a:rPr sz="2215" b="1" spc="79" baseline="19841" dirty="0">
                <a:solidFill>
                  <a:srgbClr val="606060"/>
                </a:solidFill>
                <a:latin typeface="Calibri"/>
                <a:cs typeface="Calibri"/>
              </a:rPr>
              <a:t>2</a:t>
            </a:r>
            <a:r>
              <a:rPr sz="2250" b="1" spc="53" dirty="0">
                <a:solidFill>
                  <a:srgbClr val="606060"/>
                </a:solidFill>
                <a:latin typeface="Calibri"/>
                <a:cs typeface="Calibri"/>
              </a:rPr>
              <a:t>.</a:t>
            </a:r>
            <a:endParaRPr sz="2250" dirty="0">
              <a:latin typeface="Calibri"/>
              <a:cs typeface="Calibri"/>
            </a:endParaRPr>
          </a:p>
          <a:p>
            <a:pPr>
              <a:spcBef>
                <a:spcPts val="26"/>
              </a:spcBef>
            </a:pPr>
            <a:endParaRPr sz="2496" dirty="0">
              <a:latin typeface="Times New Roman"/>
              <a:cs typeface="Times New Roman"/>
            </a:endParaRPr>
          </a:p>
          <a:p>
            <a:pPr marL="1334048" marR="360300" algn="ctr">
              <a:lnSpc>
                <a:spcPts val="2672"/>
              </a:lnSpc>
            </a:pPr>
            <a:r>
              <a:rPr sz="2250" b="1" spc="21" dirty="0">
                <a:solidFill>
                  <a:srgbClr val="9A244F"/>
                </a:solidFill>
                <a:latin typeface="Calibri"/>
                <a:cs typeface="Calibri"/>
              </a:rPr>
              <a:t>Each</a:t>
            </a:r>
            <a:r>
              <a:rPr sz="2250" b="1" spc="-102" dirty="0">
                <a:solidFill>
                  <a:srgbClr val="9A244F"/>
                </a:solidFill>
                <a:latin typeface="Calibri"/>
                <a:cs typeface="Calibri"/>
              </a:rPr>
              <a:t> </a:t>
            </a:r>
            <a:r>
              <a:rPr sz="2250" b="1" spc="-11" dirty="0">
                <a:solidFill>
                  <a:srgbClr val="9A244F"/>
                </a:solidFill>
                <a:latin typeface="Calibri"/>
                <a:cs typeface="Calibri"/>
              </a:rPr>
              <a:t>second</a:t>
            </a:r>
            <a:r>
              <a:rPr sz="2250" b="1" spc="-102" dirty="0">
                <a:solidFill>
                  <a:srgbClr val="9A244F"/>
                </a:solidFill>
                <a:latin typeface="Calibri"/>
                <a:cs typeface="Calibri"/>
              </a:rPr>
              <a:t> </a:t>
            </a:r>
            <a:r>
              <a:rPr sz="2250" b="1" spc="18" dirty="0">
                <a:solidFill>
                  <a:srgbClr val="9A244F"/>
                </a:solidFill>
                <a:latin typeface="Calibri"/>
                <a:cs typeface="Calibri"/>
              </a:rPr>
              <a:t>the</a:t>
            </a:r>
            <a:r>
              <a:rPr sz="2250" b="1" spc="-102" dirty="0">
                <a:solidFill>
                  <a:srgbClr val="9A244F"/>
                </a:solidFill>
                <a:latin typeface="Calibri"/>
                <a:cs typeface="Calibri"/>
              </a:rPr>
              <a:t> </a:t>
            </a:r>
            <a:r>
              <a:rPr sz="2250" b="1" spc="53" dirty="0">
                <a:solidFill>
                  <a:srgbClr val="9A244F"/>
                </a:solidFill>
                <a:latin typeface="Calibri"/>
                <a:cs typeface="Calibri"/>
              </a:rPr>
              <a:t>space-craft</a:t>
            </a:r>
            <a:r>
              <a:rPr sz="2250" b="1" spc="-102" dirty="0">
                <a:solidFill>
                  <a:srgbClr val="9A244F"/>
                </a:solidFill>
                <a:latin typeface="Calibri"/>
                <a:cs typeface="Calibri"/>
              </a:rPr>
              <a:t> </a:t>
            </a:r>
            <a:r>
              <a:rPr sz="2250" b="1" spc="-120" dirty="0">
                <a:solidFill>
                  <a:srgbClr val="9A244F"/>
                </a:solidFill>
                <a:latin typeface="Calibri"/>
                <a:cs typeface="Calibri"/>
              </a:rPr>
              <a:t>will</a:t>
            </a:r>
            <a:r>
              <a:rPr sz="2250" b="1" spc="-102" dirty="0">
                <a:solidFill>
                  <a:srgbClr val="9A244F"/>
                </a:solidFill>
                <a:latin typeface="Calibri"/>
                <a:cs typeface="Calibri"/>
              </a:rPr>
              <a:t> </a:t>
            </a:r>
            <a:r>
              <a:rPr sz="2250" b="1" spc="-130" dirty="0">
                <a:solidFill>
                  <a:srgbClr val="9A244F"/>
                </a:solidFill>
                <a:latin typeface="Calibri"/>
                <a:cs typeface="Calibri"/>
              </a:rPr>
              <a:t>move  </a:t>
            </a:r>
            <a:r>
              <a:rPr sz="2250" b="1" spc="-53" dirty="0">
                <a:solidFill>
                  <a:srgbClr val="9A244F"/>
                </a:solidFill>
                <a:latin typeface="Calibri"/>
                <a:cs typeface="Calibri"/>
              </a:rPr>
              <a:t>forward </a:t>
            </a:r>
            <a:r>
              <a:rPr sz="2250" b="1" spc="-74" dirty="0">
                <a:solidFill>
                  <a:srgbClr val="9A244F"/>
                </a:solidFill>
                <a:latin typeface="Calibri"/>
                <a:cs typeface="Calibri"/>
              </a:rPr>
              <a:t>around</a:t>
            </a:r>
            <a:r>
              <a:rPr sz="2250" b="1" spc="-179" dirty="0">
                <a:solidFill>
                  <a:srgbClr val="9A244F"/>
                </a:solidFill>
                <a:latin typeface="Calibri"/>
                <a:cs typeface="Calibri"/>
              </a:rPr>
              <a:t> </a:t>
            </a:r>
            <a:r>
              <a:rPr sz="2250" b="1" spc="53" dirty="0">
                <a:solidFill>
                  <a:srgbClr val="9A244F"/>
                </a:solidFill>
                <a:latin typeface="Calibri"/>
                <a:cs typeface="Calibri"/>
              </a:rPr>
              <a:t>7700m......</a:t>
            </a:r>
            <a:endParaRPr sz="2250" dirty="0">
              <a:latin typeface="Calibri"/>
              <a:cs typeface="Calibri"/>
            </a:endParaRPr>
          </a:p>
          <a:p>
            <a:pPr marL="2067596" marR="1780963" indent="684436">
              <a:lnSpc>
                <a:spcPts val="4781"/>
              </a:lnSpc>
              <a:spcBef>
                <a:spcPts val="422"/>
              </a:spcBef>
            </a:pPr>
            <a:r>
              <a:rPr sz="2250" b="1" spc="-49" dirty="0">
                <a:solidFill>
                  <a:srgbClr val="5E2EEB"/>
                </a:solidFill>
                <a:latin typeface="Calibri"/>
                <a:cs typeface="Calibri"/>
              </a:rPr>
              <a:t>And </a:t>
            </a:r>
            <a:r>
              <a:rPr sz="2250" b="1" spc="-25" dirty="0">
                <a:solidFill>
                  <a:srgbClr val="5E2EEB"/>
                </a:solidFill>
                <a:latin typeface="Calibri"/>
                <a:cs typeface="Calibri"/>
              </a:rPr>
              <a:t>fall</a:t>
            </a:r>
            <a:r>
              <a:rPr sz="2250" b="1" spc="-204" dirty="0">
                <a:solidFill>
                  <a:srgbClr val="5E2EEB"/>
                </a:solidFill>
                <a:latin typeface="Calibri"/>
                <a:cs typeface="Calibri"/>
              </a:rPr>
              <a:t> </a:t>
            </a:r>
            <a:r>
              <a:rPr sz="2250" b="1" spc="102" dirty="0">
                <a:solidFill>
                  <a:srgbClr val="5E2EEB"/>
                </a:solidFill>
                <a:latin typeface="Calibri"/>
                <a:cs typeface="Calibri"/>
              </a:rPr>
              <a:t>4.5m  </a:t>
            </a:r>
            <a:r>
              <a:rPr sz="2250" b="1" spc="232" dirty="0">
                <a:solidFill>
                  <a:srgbClr val="9A244F"/>
                </a:solidFill>
                <a:latin typeface="Calibri"/>
                <a:cs typeface="Calibri"/>
              </a:rPr>
              <a:t>7700m</a:t>
            </a:r>
            <a:endParaRPr sz="2250" dirty="0">
              <a:latin typeface="Calibri"/>
              <a:cs typeface="Calibri"/>
            </a:endParaRPr>
          </a:p>
          <a:p>
            <a:pPr>
              <a:spcBef>
                <a:spcPts val="1"/>
              </a:spcBef>
            </a:pPr>
            <a:endParaRPr sz="2285" dirty="0">
              <a:latin typeface="Times New Roman"/>
              <a:cs typeface="Times New Roman"/>
            </a:endParaRPr>
          </a:p>
          <a:p>
            <a:pPr marL="8929"/>
            <a:r>
              <a:rPr sz="2250" b="1" spc="102" dirty="0">
                <a:solidFill>
                  <a:srgbClr val="5E2EEB"/>
                </a:solidFill>
                <a:latin typeface="Calibri"/>
                <a:cs typeface="Calibri"/>
              </a:rPr>
              <a:t>4.5m</a:t>
            </a:r>
            <a:endParaRPr sz="2250" dirty="0">
              <a:latin typeface="Calibri"/>
              <a:cs typeface="Calibri"/>
            </a:endParaRPr>
          </a:p>
        </p:txBody>
      </p:sp>
      <p:sp>
        <p:nvSpPr>
          <p:cNvPr id="11" name="object 11"/>
          <p:cNvSpPr/>
          <p:nvPr/>
        </p:nvSpPr>
        <p:spPr>
          <a:xfrm>
            <a:off x="1524000" y="0"/>
            <a:ext cx="9144000" cy="6858000"/>
          </a:xfrm>
          <a:custGeom>
            <a:avLst/>
            <a:gdLst/>
            <a:ahLst/>
            <a:cxnLst/>
            <a:rect l="l" t="t" r="r" b="b"/>
            <a:pathLst>
              <a:path w="13004800" h="9753600">
                <a:moveTo>
                  <a:pt x="0" y="9753600"/>
                </a:moveTo>
                <a:lnTo>
                  <a:pt x="13004800" y="9753600"/>
                </a:lnTo>
                <a:lnTo>
                  <a:pt x="13004800" y="0"/>
                </a:lnTo>
                <a:lnTo>
                  <a:pt x="0" y="0"/>
                </a:lnTo>
                <a:lnTo>
                  <a:pt x="0" y="9753600"/>
                </a:lnTo>
                <a:close/>
              </a:path>
            </a:pathLst>
          </a:custGeom>
          <a:ln w="12700">
            <a:noFill/>
          </a:ln>
        </p:spPr>
        <p:txBody>
          <a:bodyPr wrap="square" lIns="0" tIns="0" rIns="0" bIns="0" rtlCol="0"/>
          <a:lstStyle/>
          <a:p>
            <a:endParaRPr/>
          </a:p>
        </p:txBody>
      </p:sp>
      <p:pic>
        <p:nvPicPr>
          <p:cNvPr id="1028" name="Picture 4" descr="http://i195.photobucket.com/albums/z58/KeenTrager/Serenity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5153" y="2511170"/>
            <a:ext cx="3363987" cy="209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22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eaLnBrk="1" hangingPunct="1"/>
            <a:r>
              <a:rPr lang="en-GB" altLang="en-US" smtClean="0"/>
              <a:t>Uniform Circular Motion</a:t>
            </a:r>
            <a:endParaRPr lang="en-US" altLang="en-US" smtClean="0"/>
          </a:p>
        </p:txBody>
      </p:sp>
      <p:sp>
        <p:nvSpPr>
          <p:cNvPr id="34819" name="Rectangle 5"/>
          <p:cNvSpPr>
            <a:spLocks noGrp="1" noChangeArrowheads="1"/>
          </p:cNvSpPr>
          <p:nvPr>
            <p:ph type="body" idx="1"/>
          </p:nvPr>
        </p:nvSpPr>
        <p:spPr>
          <a:xfrm>
            <a:off x="1981200" y="1557921"/>
            <a:ext cx="8229600" cy="4525963"/>
          </a:xfrm>
        </p:spPr>
        <p:txBody>
          <a:bodyPr/>
          <a:lstStyle/>
          <a:p>
            <a:pPr eaLnBrk="1" hangingPunct="1">
              <a:buFontTx/>
              <a:buNone/>
            </a:pPr>
            <a:r>
              <a:rPr lang="en-GB" altLang="en-US" dirty="0" smtClean="0"/>
              <a:t>	Remember we have already looked at circular motion</a:t>
            </a:r>
            <a:endParaRPr lang="en-US" altLang="en-US" dirty="0" smtClean="0"/>
          </a:p>
        </p:txBody>
      </p:sp>
      <p:sp>
        <p:nvSpPr>
          <p:cNvPr id="34820" name="Oval 6"/>
          <p:cNvSpPr>
            <a:spLocks noChangeArrowheads="1"/>
          </p:cNvSpPr>
          <p:nvPr/>
        </p:nvSpPr>
        <p:spPr bwMode="auto">
          <a:xfrm>
            <a:off x="4111625" y="3786613"/>
            <a:ext cx="2903538" cy="2806179"/>
          </a:xfrm>
          <a:prstGeom prst="ellipse">
            <a:avLst/>
          </a:prstGeom>
          <a:solidFill>
            <a:schemeClr val="bg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821" name="Line 7"/>
          <p:cNvSpPr>
            <a:spLocks noChangeShapeType="1"/>
          </p:cNvSpPr>
          <p:nvPr/>
        </p:nvSpPr>
        <p:spPr bwMode="auto">
          <a:xfrm flipH="1">
            <a:off x="3686175" y="4546601"/>
            <a:ext cx="630238" cy="1223963"/>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34822" name="Line 8"/>
          <p:cNvSpPr>
            <a:spLocks noChangeShapeType="1"/>
          </p:cNvSpPr>
          <p:nvPr/>
        </p:nvSpPr>
        <p:spPr bwMode="auto">
          <a:xfrm>
            <a:off x="4316414" y="4589709"/>
            <a:ext cx="1258887" cy="664916"/>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mc:AlternateContent xmlns:mc="http://schemas.openxmlformats.org/markup-compatibility/2006" xmlns:a14="http://schemas.microsoft.com/office/drawing/2010/main">
        <mc:Choice Requires="a14">
          <p:sp>
            <p:nvSpPr>
              <p:cNvPr id="34823" name="Text Box 9"/>
              <p:cNvSpPr txBox="1">
                <a:spLocks noChangeArrowheads="1"/>
              </p:cNvSpPr>
              <p:nvPr/>
            </p:nvSpPr>
            <p:spPr bwMode="auto">
              <a:xfrm>
                <a:off x="3870325" y="3820903"/>
                <a:ext cx="3856038" cy="12003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dirty="0">
                    <a:solidFill>
                      <a:srgbClr val="FF0000"/>
                    </a:solidFill>
                    <a:latin typeface="Verdana" panose="020B0604030504040204" pitchFamily="34" charset="0"/>
                    <a:cs typeface="Times New Roman" panose="02020603050405020304" pitchFamily="18" charset="0"/>
                  </a:rPr>
                  <a:t>Centripetal force</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AU" altLang="en-US" sz="2400" i="1">
                          <a:solidFill>
                            <a:srgbClr val="FF0000"/>
                          </a:solidFill>
                          <a:latin typeface="Cambria Math" panose="02040503050406030204" pitchFamily="18" charset="0"/>
                          <a:cs typeface="Times New Roman" panose="02020603050405020304" pitchFamily="18" charset="0"/>
                        </a:rPr>
                        <m:t>𝐹𝑐</m:t>
                      </m:r>
                      <m:r>
                        <a:rPr lang="en-AU" altLang="en-US" sz="2400" i="1">
                          <a:solidFill>
                            <a:srgbClr val="FF0000"/>
                          </a:solidFill>
                          <a:latin typeface="Cambria Math" panose="02040503050406030204" pitchFamily="18" charset="0"/>
                          <a:cs typeface="Times New Roman" panose="02020603050405020304" pitchFamily="18" charset="0"/>
                        </a:rPr>
                        <m:t>=</m:t>
                      </m:r>
                      <m:f>
                        <m:fPr>
                          <m:ctrlPr>
                            <a:rPr lang="en-AU" altLang="en-US" sz="2400" i="1">
                              <a:solidFill>
                                <a:srgbClr val="FF0000"/>
                              </a:solidFill>
                              <a:latin typeface="Cambria Math" panose="02040503050406030204" pitchFamily="18" charset="0"/>
                              <a:cs typeface="Times New Roman" panose="02020603050405020304" pitchFamily="18" charset="0"/>
                            </a:rPr>
                          </m:ctrlPr>
                        </m:fPr>
                        <m:num>
                          <m:r>
                            <a:rPr lang="en-AU" altLang="en-US" sz="2400" i="1">
                              <a:solidFill>
                                <a:srgbClr val="FF0000"/>
                              </a:solidFill>
                              <a:latin typeface="Cambria Math" panose="02040503050406030204" pitchFamily="18" charset="0"/>
                              <a:cs typeface="Times New Roman" panose="02020603050405020304" pitchFamily="18" charset="0"/>
                            </a:rPr>
                            <m:t>𝑚</m:t>
                          </m:r>
                          <m:sSup>
                            <m:sSupPr>
                              <m:ctrlPr>
                                <a:rPr lang="en-AU" altLang="en-US" sz="2400" i="1">
                                  <a:solidFill>
                                    <a:srgbClr val="FF0000"/>
                                  </a:solidFill>
                                  <a:latin typeface="Cambria Math" panose="02040503050406030204" pitchFamily="18" charset="0"/>
                                  <a:cs typeface="Times New Roman" panose="02020603050405020304" pitchFamily="18" charset="0"/>
                                </a:rPr>
                              </m:ctrlPr>
                            </m:sSupPr>
                            <m:e>
                              <m:r>
                                <a:rPr lang="en-AU" altLang="en-US" sz="2400" i="1">
                                  <a:solidFill>
                                    <a:srgbClr val="FF0000"/>
                                  </a:solidFill>
                                  <a:latin typeface="Cambria Math" panose="02040503050406030204" pitchFamily="18" charset="0"/>
                                  <a:cs typeface="Times New Roman" panose="02020603050405020304" pitchFamily="18" charset="0"/>
                                </a:rPr>
                                <m:t>𝑣</m:t>
                              </m:r>
                            </m:e>
                            <m:sup>
                              <m:r>
                                <a:rPr lang="en-AU" altLang="en-US" sz="2400" i="1">
                                  <a:solidFill>
                                    <a:srgbClr val="FF0000"/>
                                  </a:solidFill>
                                  <a:latin typeface="Cambria Math" panose="02040503050406030204" pitchFamily="18" charset="0"/>
                                  <a:cs typeface="Times New Roman" panose="02020603050405020304" pitchFamily="18" charset="0"/>
                                </a:rPr>
                                <m:t>2</m:t>
                              </m:r>
                            </m:sup>
                          </m:sSup>
                        </m:num>
                        <m:den>
                          <m:r>
                            <a:rPr lang="en-AU" altLang="en-US" sz="2400" i="1">
                              <a:solidFill>
                                <a:srgbClr val="FF0000"/>
                              </a:solidFill>
                              <a:latin typeface="Cambria Math" panose="02040503050406030204" pitchFamily="18" charset="0"/>
                              <a:cs typeface="Times New Roman" panose="02020603050405020304" pitchFamily="18" charset="0"/>
                            </a:rPr>
                            <m:t>𝑟</m:t>
                          </m:r>
                        </m:den>
                      </m:f>
                    </m:oMath>
                  </m:oMathPara>
                </a14:m>
                <a:endParaRPr lang="en-GB" altLang="en-US" sz="2000" dirty="0">
                  <a:solidFill>
                    <a:srgbClr val="FF0000"/>
                  </a:solidFill>
                  <a:latin typeface="Verdana" panose="020B0604030504040204" pitchFamily="34" charset="0"/>
                  <a:cs typeface="Times New Roman" panose="02020603050405020304" pitchFamily="18" charset="0"/>
                </a:endParaRPr>
              </a:p>
            </p:txBody>
          </p:sp>
        </mc:Choice>
        <mc:Fallback xmlns="">
          <p:sp>
            <p:nvSpPr>
              <p:cNvPr id="34823" name="Text Box 9"/>
              <p:cNvSpPr txBox="1">
                <a:spLocks noRot="1" noChangeAspect="1" noMove="1" noResize="1" noEditPoints="1" noAdjustHandles="1" noChangeArrowheads="1" noChangeShapeType="1" noTextEdit="1"/>
              </p:cNvSpPr>
              <p:nvPr/>
            </p:nvSpPr>
            <p:spPr bwMode="auto">
              <a:xfrm>
                <a:off x="2346325" y="3820902"/>
                <a:ext cx="3856038" cy="1200393"/>
              </a:xfrm>
              <a:prstGeom prst="rect">
                <a:avLst/>
              </a:prstGeom>
              <a:blipFill rotWithShape="0">
                <a:blip r:embed="rId3"/>
                <a:stretch>
                  <a:fillRect t="-40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noFill/>
                  </a:rPr>
                  <a:t> </a:t>
                </a:r>
              </a:p>
            </p:txBody>
          </p:sp>
        </mc:Fallback>
      </mc:AlternateContent>
      <p:sp>
        <p:nvSpPr>
          <p:cNvPr id="34824" name="Text Box 10"/>
          <p:cNvSpPr txBox="1">
            <a:spLocks noChangeArrowheads="1"/>
          </p:cNvSpPr>
          <p:nvPr/>
        </p:nvSpPr>
        <p:spPr bwMode="auto">
          <a:xfrm>
            <a:off x="2857501" y="4918075"/>
            <a:ext cx="1012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a:solidFill>
                  <a:schemeClr val="tx2"/>
                </a:solidFill>
                <a:latin typeface="Verdana" panose="020B0604030504040204" pitchFamily="34" charset="0"/>
                <a:cs typeface="Times New Roman" panose="02020603050405020304" pitchFamily="18" charset="0"/>
              </a:rPr>
              <a:t>velocity</a:t>
            </a:r>
            <a:endParaRPr lang="en-GB" altLang="en-US" sz="1600">
              <a:solidFill>
                <a:schemeClr val="tx2"/>
              </a:solidFill>
              <a:latin typeface="Verdana" panose="020B060403050404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825" name="Text Box 11"/>
              <p:cNvSpPr txBox="1">
                <a:spLocks noChangeArrowheads="1"/>
              </p:cNvSpPr>
              <p:nvPr/>
            </p:nvSpPr>
            <p:spPr bwMode="auto">
              <a:xfrm>
                <a:off x="7967664" y="3429000"/>
                <a:ext cx="2376487" cy="17389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GB" altLang="en-US" sz="2000" dirty="0">
                    <a:solidFill>
                      <a:srgbClr val="002060"/>
                    </a:solidFill>
                  </a:rPr>
                  <a:t>Centripetal acceleration </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AU" altLang="en-US" sz="2000" i="1">
                          <a:solidFill>
                            <a:srgbClr val="002060"/>
                          </a:solidFill>
                          <a:latin typeface="Cambria Math" panose="02040503050406030204" pitchFamily="18" charset="0"/>
                        </a:rPr>
                        <m:t>𝑎</m:t>
                      </m:r>
                      <m:r>
                        <a:rPr lang="en-AU" altLang="en-US" sz="2000" i="1">
                          <a:solidFill>
                            <a:srgbClr val="002060"/>
                          </a:solidFill>
                          <a:latin typeface="Cambria Math" panose="02040503050406030204" pitchFamily="18" charset="0"/>
                        </a:rPr>
                        <m:t>=</m:t>
                      </m:r>
                      <m:f>
                        <m:fPr>
                          <m:ctrlPr>
                            <a:rPr lang="en-AU" altLang="en-US" sz="2000" i="1">
                              <a:solidFill>
                                <a:srgbClr val="002060"/>
                              </a:solidFill>
                              <a:latin typeface="Cambria Math" panose="02040503050406030204" pitchFamily="18" charset="0"/>
                            </a:rPr>
                          </m:ctrlPr>
                        </m:fPr>
                        <m:num>
                          <m:sSup>
                            <m:sSupPr>
                              <m:ctrlPr>
                                <a:rPr lang="en-AU" altLang="en-US" sz="2000" i="1">
                                  <a:solidFill>
                                    <a:srgbClr val="002060"/>
                                  </a:solidFill>
                                  <a:latin typeface="Cambria Math" panose="02040503050406030204" pitchFamily="18" charset="0"/>
                                </a:rPr>
                              </m:ctrlPr>
                            </m:sSupPr>
                            <m:e>
                              <m:r>
                                <a:rPr lang="en-AU" altLang="en-US" sz="2000" i="1">
                                  <a:solidFill>
                                    <a:srgbClr val="002060"/>
                                  </a:solidFill>
                                  <a:latin typeface="Cambria Math" panose="02040503050406030204" pitchFamily="18" charset="0"/>
                                </a:rPr>
                                <m:t>𝑣</m:t>
                              </m:r>
                            </m:e>
                            <m:sup>
                              <m:r>
                                <a:rPr lang="en-AU" altLang="en-US" sz="2000" i="1">
                                  <a:solidFill>
                                    <a:srgbClr val="002060"/>
                                  </a:solidFill>
                                  <a:latin typeface="Cambria Math" panose="02040503050406030204" pitchFamily="18" charset="0"/>
                                </a:rPr>
                                <m:t>2</m:t>
                              </m:r>
                            </m:sup>
                          </m:sSup>
                        </m:num>
                        <m:den>
                          <m:r>
                            <a:rPr lang="en-AU" altLang="en-US" sz="2000" i="1">
                              <a:solidFill>
                                <a:srgbClr val="002060"/>
                              </a:solidFill>
                              <a:latin typeface="Cambria Math" panose="02040503050406030204" pitchFamily="18" charset="0"/>
                            </a:rPr>
                            <m:t>𝑟</m:t>
                          </m:r>
                        </m:den>
                      </m:f>
                    </m:oMath>
                  </m:oMathPara>
                </a14:m>
                <a:endParaRPr lang="en-GB" altLang="en-US" sz="1800" dirty="0">
                  <a:solidFill>
                    <a:srgbClr val="002060"/>
                  </a:solidFill>
                </a:endParaRPr>
              </a:p>
              <a:p>
                <a:pPr eaLnBrk="1" hangingPunct="1">
                  <a:spcBef>
                    <a:spcPct val="50000"/>
                  </a:spcBef>
                  <a:buFontTx/>
                  <a:buNone/>
                </a:pPr>
                <a:endParaRPr lang="en-US" altLang="en-US" sz="1800" dirty="0">
                  <a:solidFill>
                    <a:srgbClr val="002060"/>
                  </a:solidFill>
                </a:endParaRPr>
              </a:p>
            </p:txBody>
          </p:sp>
        </mc:Choice>
        <mc:Fallback xmlns="">
          <p:sp>
            <p:nvSpPr>
              <p:cNvPr id="34825" name="Text Box 11"/>
              <p:cNvSpPr txBox="1">
                <a:spLocks noRot="1" noChangeAspect="1" noMove="1" noResize="1" noEditPoints="1" noAdjustHandles="1" noChangeArrowheads="1" noChangeShapeType="1" noTextEdit="1"/>
              </p:cNvSpPr>
              <p:nvPr/>
            </p:nvSpPr>
            <p:spPr bwMode="auto">
              <a:xfrm>
                <a:off x="6443663" y="3429000"/>
                <a:ext cx="2376487" cy="1738938"/>
              </a:xfrm>
              <a:prstGeom prst="rect">
                <a:avLst/>
              </a:prstGeom>
              <a:blipFill rotWithShape="0">
                <a:blip r:embed="rId4"/>
                <a:stretch>
                  <a:fillRect t="-1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noFill/>
                  </a:rPr>
                  <a:t> </a:t>
                </a: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050" y="2641601"/>
            <a:ext cx="5969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soccer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1" y="2201863"/>
            <a:ext cx="1166813"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4"/>
          <p:cNvSpPr>
            <a:spLocks noGrp="1" noChangeArrowheads="1"/>
          </p:cNvSpPr>
          <p:nvPr>
            <p:ph type="title"/>
          </p:nvPr>
        </p:nvSpPr>
        <p:spPr>
          <a:xfrm>
            <a:off x="1981200" y="857250"/>
            <a:ext cx="8229600" cy="560388"/>
          </a:xfrm>
        </p:spPr>
        <p:txBody>
          <a:bodyPr/>
          <a:lstStyle/>
          <a:p>
            <a:pPr eaLnBrk="1" hangingPunct="1"/>
            <a:r>
              <a:rPr lang="en-US" altLang="en-US" sz="4000"/>
              <a:t>How far could you kick a dog?</a:t>
            </a:r>
            <a:endParaRPr lang="en-GB" altLang="en-US" sz="4000"/>
          </a:p>
        </p:txBody>
      </p:sp>
      <p:sp>
        <p:nvSpPr>
          <p:cNvPr id="6149" name="Rectangle 5"/>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4"/>
              </a:rPr>
              <a:t>   </a:t>
            </a:r>
            <a:endParaRPr lang="en-GB" altLang="en-US" smtClean="0">
              <a:solidFill>
                <a:srgbClr val="000000"/>
              </a:solidFill>
              <a:cs typeface="Arial" panose="020B0604020202020204" pitchFamily="34" charset="0"/>
            </a:endParaRPr>
          </a:p>
        </p:txBody>
      </p:sp>
      <p:sp>
        <p:nvSpPr>
          <p:cNvPr id="6150" name="Rectangle 6"/>
          <p:cNvSpPr>
            <a:spLocks noChangeArrowheads="1"/>
          </p:cNvSpPr>
          <p:nvPr/>
        </p:nvSpPr>
        <p:spPr bwMode="auto">
          <a:xfrm>
            <a:off x="2611438" y="3262314"/>
            <a:ext cx="1854200" cy="160337"/>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51" name="Rectangle 7"/>
          <p:cNvSpPr>
            <a:spLocks noChangeArrowheads="1"/>
          </p:cNvSpPr>
          <p:nvPr/>
        </p:nvSpPr>
        <p:spPr bwMode="auto">
          <a:xfrm>
            <a:off x="2846389" y="3422651"/>
            <a:ext cx="134937"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52" name="Rectangle 8"/>
          <p:cNvSpPr>
            <a:spLocks noChangeArrowheads="1"/>
          </p:cNvSpPr>
          <p:nvPr/>
        </p:nvSpPr>
        <p:spPr bwMode="auto">
          <a:xfrm>
            <a:off x="4060825" y="3425826"/>
            <a:ext cx="134938"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53" name="Line 9"/>
          <p:cNvSpPr>
            <a:spLocks noChangeShapeType="1"/>
          </p:cNvSpPr>
          <p:nvPr/>
        </p:nvSpPr>
        <p:spPr bwMode="auto">
          <a:xfrm>
            <a:off x="2290764" y="4003675"/>
            <a:ext cx="766127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
        <p:nvSpPr>
          <p:cNvPr id="6154" name="Text Box 10"/>
          <p:cNvSpPr txBox="1">
            <a:spLocks noChangeArrowheads="1"/>
          </p:cNvSpPr>
          <p:nvPr/>
        </p:nvSpPr>
        <p:spPr bwMode="auto">
          <a:xfrm>
            <a:off x="2278064" y="4683125"/>
            <a:ext cx="764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latin typeface="Verdana" panose="020B0604030504040204" pitchFamily="34" charset="0"/>
                <a:cs typeface="Times New Roman" panose="02020603050405020304" pitchFamily="18" charset="0"/>
              </a:rPr>
              <a:t>From a table, medium kick.</a:t>
            </a:r>
            <a:endParaRPr lang="en-GB" altLang="en-US" sz="2400">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GB" altLang="en-US" smtClean="0"/>
              <a:t>Uniform Circular Motion</a:t>
            </a:r>
            <a:endParaRPr lang="en-US" altLang="en-US" smtClean="0"/>
          </a:p>
        </p:txBody>
      </p:sp>
      <p:sp>
        <p:nvSpPr>
          <p:cNvPr id="36867" name="Rectangle 3"/>
          <p:cNvSpPr>
            <a:spLocks noGrp="1" noChangeArrowheads="1"/>
          </p:cNvSpPr>
          <p:nvPr>
            <p:ph type="body" sz="half" idx="1"/>
          </p:nvPr>
        </p:nvSpPr>
        <p:spPr>
          <a:xfrm>
            <a:off x="1981200" y="1600201"/>
            <a:ext cx="7931150" cy="4525963"/>
          </a:xfrm>
        </p:spPr>
        <p:txBody>
          <a:bodyPr/>
          <a:lstStyle/>
          <a:p>
            <a:pPr eaLnBrk="1" hangingPunct="1">
              <a:buFontTx/>
              <a:buNone/>
            </a:pPr>
            <a:r>
              <a:rPr lang="en-GB" altLang="en-US" sz="2800"/>
              <a:t>	For orbital motion, the centripetal force is provided by gravity</a:t>
            </a:r>
            <a:endParaRPr lang="en-US" altLang="en-US" sz="2800"/>
          </a:p>
        </p:txBody>
      </p:sp>
      <p:pic>
        <p:nvPicPr>
          <p:cNvPr id="36868" name="Picture 10" descr="ear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889" y="3613151"/>
            <a:ext cx="9302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Oval 11"/>
          <p:cNvSpPr>
            <a:spLocks noChangeArrowheads="1"/>
          </p:cNvSpPr>
          <p:nvPr/>
        </p:nvSpPr>
        <p:spPr bwMode="auto">
          <a:xfrm>
            <a:off x="2586038" y="3571876"/>
            <a:ext cx="7167562" cy="987425"/>
          </a:xfrm>
          <a:prstGeom prst="ellipse">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70" name="Line 12"/>
          <p:cNvSpPr>
            <a:spLocks noChangeShapeType="1"/>
          </p:cNvSpPr>
          <p:nvPr/>
        </p:nvSpPr>
        <p:spPr bwMode="auto">
          <a:xfrm rot="-5386816">
            <a:off x="3492501" y="3444876"/>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36871" name="Text Box 13"/>
          <p:cNvSpPr txBox="1">
            <a:spLocks noChangeArrowheads="1"/>
          </p:cNvSpPr>
          <p:nvPr/>
        </p:nvSpPr>
        <p:spPr bwMode="auto">
          <a:xfrm>
            <a:off x="4032251" y="3781426"/>
            <a:ext cx="1704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solidFill>
                  <a:srgbClr val="FF0000"/>
                </a:solidFill>
                <a:latin typeface="Verdana" panose="020B0604030504040204" pitchFamily="34" charset="0"/>
                <a:cs typeface="Times New Roman" panose="02020603050405020304" pitchFamily="18" charset="0"/>
              </a:rPr>
              <a:t>Earth</a:t>
            </a:r>
            <a:r>
              <a:rPr lang="en-US" altLang="en-US" sz="1200">
                <a:solidFill>
                  <a:srgbClr val="FF0000"/>
                </a:solidFill>
                <a:latin typeface="Times New Roman" panose="02020603050405020304" pitchFamily="18" charset="0"/>
                <a:cs typeface="Times New Roman" panose="02020603050405020304" pitchFamily="18" charset="0"/>
              </a:rPr>
              <a:t>’</a:t>
            </a:r>
            <a:r>
              <a:rPr lang="en-US" altLang="en-US" sz="1200">
                <a:solidFill>
                  <a:srgbClr val="FF0000"/>
                </a:solidFill>
                <a:latin typeface="Verdana" panose="020B0604030504040204" pitchFamily="34" charset="0"/>
                <a:cs typeface="Times New Roman" panose="02020603050405020304" pitchFamily="18" charset="0"/>
              </a:rPr>
              <a:t>s gravitational attraction on moon</a:t>
            </a:r>
            <a:endParaRPr lang="en-GB" altLang="en-US" sz="1200">
              <a:solidFill>
                <a:srgbClr val="FF0000"/>
              </a:solidFill>
              <a:latin typeface="Verdana" panose="020B0604030504040204" pitchFamily="34" charset="0"/>
              <a:cs typeface="Times New Roman" panose="02020603050405020304" pitchFamily="18" charset="0"/>
            </a:endParaRPr>
          </a:p>
        </p:txBody>
      </p:sp>
      <p:pic>
        <p:nvPicPr>
          <p:cNvPr id="36872" name="Picture 14" descr="moon"/>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2495551" y="3860801"/>
            <a:ext cx="392113" cy="392113"/>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altLang="en-US" smtClean="0"/>
              <a:t>Uniform Circular Motion</a:t>
            </a:r>
            <a:endParaRPr lang="en-US" altLang="en-US" smtClean="0"/>
          </a:p>
        </p:txBody>
      </p:sp>
      <mc:AlternateContent xmlns:mc="http://schemas.openxmlformats.org/markup-compatibility/2006" xmlns:a14="http://schemas.microsoft.com/office/drawing/2010/main">
        <mc:Choice Requires="a14">
          <p:sp>
            <p:nvSpPr>
              <p:cNvPr id="38915" name="Rectangle 3"/>
              <p:cNvSpPr>
                <a:spLocks noGrp="1" noChangeArrowheads="1"/>
              </p:cNvSpPr>
              <p:nvPr>
                <p:ph type="body" sz="half" idx="1"/>
              </p:nvPr>
            </p:nvSpPr>
            <p:spPr>
              <a:xfrm>
                <a:off x="2130425" y="1308894"/>
                <a:ext cx="7931150" cy="4525963"/>
              </a:xfrm>
            </p:spPr>
            <p:txBody>
              <a:bodyPr/>
              <a:lstStyle/>
              <a:p>
                <a:pPr algn="ctr" eaLnBrk="1" hangingPunct="1">
                  <a:buFontTx/>
                  <a:buNone/>
                </a:pPr>
                <a:r>
                  <a:rPr lang="en-GB" altLang="en-US" sz="2800" dirty="0"/>
                  <a:t>	centripetal force = force of gravity</a:t>
                </a:r>
              </a:p>
              <a:p>
                <a:pPr algn="ctr" eaLnBrk="1" hangingPunct="1">
                  <a:buFontTx/>
                  <a:buNone/>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𝑚</m:t>
                          </m:r>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𝑣</m:t>
                              </m:r>
                            </m:e>
                            <m:sup>
                              <m:r>
                                <a:rPr lang="en-AU" altLang="en-US" sz="2800" i="1">
                                  <a:latin typeface="Cambria Math" panose="02040503050406030204" pitchFamily="18" charset="0"/>
                                </a:rPr>
                                <m:t>2</m:t>
                              </m:r>
                            </m:sup>
                          </m:sSup>
                        </m:num>
                        <m:den>
                          <m:r>
                            <a:rPr lang="en-AU" altLang="en-US" sz="2800" i="1">
                              <a:latin typeface="Cambria Math" panose="02040503050406030204" pitchFamily="18" charset="0"/>
                            </a:rPr>
                            <m:t>𝑟</m:t>
                          </m:r>
                        </m:den>
                      </m:f>
                      <m:r>
                        <a:rPr lang="en-AU" altLang="en-US" sz="2800" i="1">
                          <a:latin typeface="Cambria Math" panose="02040503050406030204" pitchFamily="18" charset="0"/>
                        </a:rPr>
                        <m:t>=</m:t>
                      </m:r>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𝐺𝑀𝑚</m:t>
                          </m:r>
                        </m:num>
                        <m:den>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𝑟</m:t>
                              </m:r>
                            </m:e>
                            <m:sup>
                              <m:r>
                                <a:rPr lang="en-AU" altLang="en-US" sz="2800" i="1">
                                  <a:latin typeface="Cambria Math" panose="02040503050406030204" pitchFamily="18" charset="0"/>
                                </a:rPr>
                                <m:t>2</m:t>
                              </m:r>
                            </m:sup>
                          </m:sSup>
                        </m:den>
                      </m:f>
                    </m:oMath>
                  </m:oMathPara>
                </a14:m>
                <a:endParaRPr lang="en-AU" altLang="en-US" sz="2800" dirty="0"/>
              </a:p>
              <a:p>
                <a:pPr algn="ctr" eaLnBrk="1" hangingPunct="1">
                  <a:buFontTx/>
                  <a:buNone/>
                </a:pPr>
                <a14:m>
                  <m:oMathPara xmlns:m="http://schemas.openxmlformats.org/officeDocument/2006/math">
                    <m:oMathParaPr>
                      <m:jc m:val="centerGroup"/>
                    </m:oMathParaPr>
                    <m:oMath xmlns:m="http://schemas.openxmlformats.org/officeDocument/2006/math">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𝑣</m:t>
                          </m:r>
                        </m:e>
                        <m:sup>
                          <m:r>
                            <a:rPr lang="en-AU" altLang="en-US" sz="2800" i="1">
                              <a:latin typeface="Cambria Math" panose="02040503050406030204" pitchFamily="18" charset="0"/>
                            </a:rPr>
                            <m:t>2</m:t>
                          </m:r>
                        </m:sup>
                      </m:sSup>
                      <m:r>
                        <a:rPr lang="en-AU" altLang="en-US" sz="2800" i="1">
                          <a:latin typeface="Cambria Math" panose="02040503050406030204" pitchFamily="18" charset="0"/>
                        </a:rPr>
                        <m:t>=</m:t>
                      </m:r>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𝐺𝑀</m:t>
                          </m:r>
                        </m:num>
                        <m:den>
                          <m:r>
                            <a:rPr lang="en-AU" altLang="en-US" sz="2800" i="1">
                              <a:latin typeface="Cambria Math" panose="02040503050406030204" pitchFamily="18" charset="0"/>
                            </a:rPr>
                            <m:t>𝑟</m:t>
                          </m:r>
                        </m:den>
                      </m:f>
                      <m:r>
                        <a:rPr lang="en-AU" altLang="en-US" sz="2800" i="1">
                          <a:latin typeface="Cambria Math" panose="02040503050406030204" pitchFamily="18" charset="0"/>
                        </a:rPr>
                        <m:t> </m:t>
                      </m:r>
                    </m:oMath>
                  </m:oMathPara>
                </a14:m>
                <a:endParaRPr lang="en-AU" altLang="en-US" sz="2800" dirty="0"/>
              </a:p>
            </p:txBody>
          </p:sp>
        </mc:Choice>
        <mc:Fallback xmlns="">
          <p:sp>
            <p:nvSpPr>
              <p:cNvPr id="38915" name="Rectangle 3"/>
              <p:cNvSpPr>
                <a:spLocks noGrp="1" noRot="1" noChangeAspect="1" noMove="1" noResize="1" noEditPoints="1" noAdjustHandles="1" noChangeArrowheads="1" noChangeShapeType="1" noTextEdit="1"/>
              </p:cNvSpPr>
              <p:nvPr>
                <p:ph type="body" sz="half" idx="1"/>
              </p:nvPr>
            </p:nvSpPr>
            <p:spPr>
              <a:xfrm>
                <a:off x="606425" y="1308893"/>
                <a:ext cx="7931150" cy="4525963"/>
              </a:xfrm>
              <a:blipFill rotWithShape="0">
                <a:blip r:embed="rId3"/>
                <a:stretch>
                  <a:fillRect t="-1482"/>
                </a:stretch>
              </a:blipFill>
            </p:spPr>
            <p:txBody>
              <a:bodyPr/>
              <a:lstStyle/>
              <a:p>
                <a:r>
                  <a:rPr lang="en-AU">
                    <a:noFill/>
                  </a:rPr>
                  <a:t> </a:t>
                </a:r>
              </a:p>
            </p:txBody>
          </p:sp>
        </mc:Fallback>
      </mc:AlternateContent>
      <p:pic>
        <p:nvPicPr>
          <p:cNvPr id="38916" name="Picture 4" descr="ea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226" y="3619584"/>
            <a:ext cx="9302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Oval 5"/>
          <p:cNvSpPr>
            <a:spLocks noChangeArrowheads="1"/>
          </p:cNvSpPr>
          <p:nvPr/>
        </p:nvSpPr>
        <p:spPr bwMode="auto">
          <a:xfrm>
            <a:off x="2586038" y="3571876"/>
            <a:ext cx="7167562" cy="987425"/>
          </a:xfrm>
          <a:prstGeom prst="ellipse">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8918" name="Line 6"/>
          <p:cNvSpPr>
            <a:spLocks noChangeShapeType="1"/>
          </p:cNvSpPr>
          <p:nvPr/>
        </p:nvSpPr>
        <p:spPr bwMode="auto">
          <a:xfrm rot="16213184">
            <a:off x="3492501" y="3444876"/>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38919" name="Text Box 7"/>
          <p:cNvSpPr txBox="1">
            <a:spLocks noChangeArrowheads="1"/>
          </p:cNvSpPr>
          <p:nvPr/>
        </p:nvSpPr>
        <p:spPr bwMode="auto">
          <a:xfrm>
            <a:off x="4032251" y="3781426"/>
            <a:ext cx="1704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dirty="0">
                <a:solidFill>
                  <a:srgbClr val="FF0000"/>
                </a:solidFill>
                <a:latin typeface="Verdana" panose="020B0604030504040204" pitchFamily="34" charset="0"/>
                <a:cs typeface="Times New Roman" panose="02020603050405020304" pitchFamily="18" charset="0"/>
              </a:rPr>
              <a:t>Earth</a:t>
            </a:r>
            <a:r>
              <a:rPr lang="en-US" altLang="en-US" sz="1200" dirty="0">
                <a:solidFill>
                  <a:srgbClr val="FF0000"/>
                </a:solidFill>
                <a:latin typeface="Times New Roman" panose="02020603050405020304" pitchFamily="18" charset="0"/>
                <a:cs typeface="Times New Roman" panose="02020603050405020304" pitchFamily="18" charset="0"/>
              </a:rPr>
              <a:t>’</a:t>
            </a:r>
            <a:r>
              <a:rPr lang="en-US" altLang="en-US" sz="1200" dirty="0">
                <a:solidFill>
                  <a:srgbClr val="FF0000"/>
                </a:solidFill>
                <a:latin typeface="Verdana" panose="020B0604030504040204" pitchFamily="34" charset="0"/>
                <a:cs typeface="Times New Roman" panose="02020603050405020304" pitchFamily="18" charset="0"/>
              </a:rPr>
              <a:t>s gravitational attraction on moon</a:t>
            </a:r>
            <a:endParaRPr lang="en-GB" altLang="en-US" sz="1200" dirty="0">
              <a:solidFill>
                <a:srgbClr val="FF0000"/>
              </a:solidFill>
              <a:latin typeface="Verdana" panose="020B0604030504040204" pitchFamily="34" charset="0"/>
              <a:cs typeface="Times New Roman" panose="02020603050405020304" pitchFamily="18" charset="0"/>
            </a:endParaRPr>
          </a:p>
        </p:txBody>
      </p:sp>
      <p:pic>
        <p:nvPicPr>
          <p:cNvPr id="38920" name="Picture 8" descr="moon"/>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a:xfrm>
            <a:off x="2495551" y="3860801"/>
            <a:ext cx="392113" cy="392113"/>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altLang="en-US" smtClean="0"/>
              <a:t>Period of orbit</a:t>
            </a:r>
            <a:endParaRPr lang="en-US" altLang="en-US" smtClean="0"/>
          </a:p>
        </p:txBody>
      </p:sp>
      <mc:AlternateContent xmlns:mc="http://schemas.openxmlformats.org/markup-compatibility/2006" xmlns:a14="http://schemas.microsoft.com/office/drawing/2010/main">
        <mc:Choice Requires="a14">
          <p:sp>
            <p:nvSpPr>
              <p:cNvPr id="40963" name="Rectangle 3"/>
              <p:cNvSpPr>
                <a:spLocks noGrp="1" noChangeArrowheads="1"/>
              </p:cNvSpPr>
              <p:nvPr>
                <p:ph type="body" sz="half" idx="1"/>
              </p:nvPr>
            </p:nvSpPr>
            <p:spPr>
              <a:xfrm>
                <a:off x="1981200" y="1600201"/>
                <a:ext cx="7931150" cy="4525963"/>
              </a:xfrm>
            </p:spPr>
            <p:txBody>
              <a:bodyPr/>
              <a:lstStyle/>
              <a:p>
                <a:pPr algn="ctr" eaLnBrk="1" hangingPunct="1">
                  <a:buFontTx/>
                  <a:buNone/>
                </a:pPr>
                <a:r>
                  <a:rPr lang="en-GB" altLang="en-US" sz="2800" dirty="0"/>
                  <a:t>	</a:t>
                </a:r>
                <a14:m>
                  <m:oMath xmlns:m="http://schemas.openxmlformats.org/officeDocument/2006/math">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𝑣</m:t>
                        </m:r>
                      </m:e>
                      <m:sup>
                        <m:r>
                          <a:rPr lang="en-AU" altLang="en-US" sz="2800" i="1">
                            <a:latin typeface="Cambria Math" panose="02040503050406030204" pitchFamily="18" charset="0"/>
                          </a:rPr>
                          <m:t>2</m:t>
                        </m:r>
                      </m:sup>
                    </m:sSup>
                    <m:r>
                      <a:rPr lang="en-AU" altLang="en-US" sz="2800" i="1">
                        <a:latin typeface="Cambria Math" panose="02040503050406030204" pitchFamily="18" charset="0"/>
                      </a:rPr>
                      <m:t>=</m:t>
                    </m:r>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𝐺𝑀</m:t>
                        </m:r>
                      </m:num>
                      <m:den>
                        <m:r>
                          <a:rPr lang="en-AU" altLang="en-US" sz="2800" i="1">
                            <a:latin typeface="Cambria Math" panose="02040503050406030204" pitchFamily="18" charset="0"/>
                          </a:rPr>
                          <m:t>𝑟</m:t>
                        </m:r>
                      </m:den>
                    </m:f>
                    <m:r>
                      <a:rPr lang="en-AU" altLang="en-US" sz="2800" i="1">
                        <a:latin typeface="Cambria Math" panose="02040503050406030204" pitchFamily="18" charset="0"/>
                      </a:rPr>
                      <m:t> </m:t>
                    </m:r>
                  </m:oMath>
                </a14:m>
                <a:endParaRPr lang="en-AU" altLang="en-US" sz="2800" dirty="0"/>
              </a:p>
              <a:p>
                <a:pPr algn="ctr" eaLnBrk="1" hangingPunct="1">
                  <a:buFontTx/>
                  <a:buNone/>
                </a:pPr>
                <a:r>
                  <a:rPr lang="en-GB" altLang="en-US" sz="2800" dirty="0"/>
                  <a:t>Distance travelled in one orbit = 2</a:t>
                </a:r>
                <a:r>
                  <a:rPr lang="el-GR" altLang="en-US" sz="2800" dirty="0">
                    <a:cs typeface="Arial" panose="020B0604020202020204" pitchFamily="34" charset="0"/>
                  </a:rPr>
                  <a:t>π</a:t>
                </a:r>
                <a:r>
                  <a:rPr lang="en-GB" altLang="en-US" sz="2800" dirty="0">
                    <a:cs typeface="Arial" panose="020B0604020202020204" pitchFamily="34" charset="0"/>
                  </a:rPr>
                  <a:t>r</a:t>
                </a:r>
              </a:p>
              <a:p>
                <a:pPr algn="ctr" eaLnBrk="1" hangingPunct="1">
                  <a:buFontTx/>
                  <a:buNone/>
                </a:pPr>
                <a:r>
                  <a:rPr lang="en-GB" altLang="en-US" sz="2800" dirty="0">
                    <a:cs typeface="Arial" panose="020B0604020202020204" pitchFamily="34" charset="0"/>
                  </a:rPr>
                  <a:t>Speed = distance/time = 2</a:t>
                </a:r>
                <a:r>
                  <a:rPr lang="el-GR" altLang="en-US" sz="2800" dirty="0">
                    <a:cs typeface="Arial" panose="020B0604020202020204" pitchFamily="34" charset="0"/>
                  </a:rPr>
                  <a:t>π</a:t>
                </a:r>
                <a:r>
                  <a:rPr lang="en-GB" altLang="en-US" sz="2800" dirty="0">
                    <a:cs typeface="Arial" panose="020B0604020202020204" pitchFamily="34" charset="0"/>
                  </a:rPr>
                  <a:t>r/T</a:t>
                </a:r>
                <a:endParaRPr lang="el-GR" altLang="en-US" sz="2800" dirty="0">
                  <a:cs typeface="Arial" panose="020B0604020202020204" pitchFamily="34" charset="0"/>
                </a:endParaRPr>
              </a:p>
            </p:txBody>
          </p:sp>
        </mc:Choice>
        <mc:Fallback xmlns="">
          <p:sp>
            <p:nvSpPr>
              <p:cNvPr id="40963" name="Rectangle 3"/>
              <p:cNvSpPr>
                <a:spLocks noGrp="1" noRot="1" noChangeAspect="1" noMove="1" noResize="1" noEditPoints="1" noAdjustHandles="1" noChangeArrowheads="1" noChangeShapeType="1" noTextEdit="1"/>
              </p:cNvSpPr>
              <p:nvPr>
                <p:ph type="body" sz="half" idx="1"/>
              </p:nvPr>
            </p:nvSpPr>
            <p:spPr>
              <a:xfrm>
                <a:off x="457200" y="1600200"/>
                <a:ext cx="7931150" cy="4525963"/>
              </a:xfrm>
              <a:blipFill rotWithShape="0">
                <a:blip r:embed="rId3"/>
                <a:stretch>
                  <a:fillRect/>
                </a:stretch>
              </a:blipFill>
            </p:spPr>
            <p:txBody>
              <a:bodyPr/>
              <a:lstStyle/>
              <a:p>
                <a:r>
                  <a:rPr lang="en-AU">
                    <a:noFill/>
                  </a:rPr>
                  <a:t> </a:t>
                </a:r>
              </a:p>
            </p:txBody>
          </p:sp>
        </mc:Fallback>
      </mc:AlternateContent>
      <p:pic>
        <p:nvPicPr>
          <p:cNvPr id="40964" name="Picture 4" descr="ea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9" y="3613151"/>
            <a:ext cx="9302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Oval 5"/>
          <p:cNvSpPr>
            <a:spLocks noChangeArrowheads="1"/>
          </p:cNvSpPr>
          <p:nvPr/>
        </p:nvSpPr>
        <p:spPr bwMode="auto">
          <a:xfrm>
            <a:off x="2586038" y="3571876"/>
            <a:ext cx="7167562" cy="987425"/>
          </a:xfrm>
          <a:prstGeom prst="ellipse">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0966" name="Line 6"/>
          <p:cNvSpPr>
            <a:spLocks noChangeShapeType="1"/>
          </p:cNvSpPr>
          <p:nvPr/>
        </p:nvSpPr>
        <p:spPr bwMode="auto">
          <a:xfrm rot="-5386816">
            <a:off x="3492501" y="3444876"/>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40967" name="Text Box 7"/>
          <p:cNvSpPr txBox="1">
            <a:spLocks noChangeArrowheads="1"/>
          </p:cNvSpPr>
          <p:nvPr/>
        </p:nvSpPr>
        <p:spPr bwMode="auto">
          <a:xfrm>
            <a:off x="4032251" y="3781426"/>
            <a:ext cx="1704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solidFill>
                  <a:srgbClr val="FF0000"/>
                </a:solidFill>
                <a:latin typeface="Verdana" panose="020B0604030504040204" pitchFamily="34" charset="0"/>
                <a:cs typeface="Times New Roman" panose="02020603050405020304" pitchFamily="18" charset="0"/>
              </a:rPr>
              <a:t>Earth</a:t>
            </a:r>
            <a:r>
              <a:rPr lang="en-US" altLang="en-US" sz="1200">
                <a:solidFill>
                  <a:srgbClr val="FF0000"/>
                </a:solidFill>
                <a:latin typeface="Times New Roman" panose="02020603050405020304" pitchFamily="18" charset="0"/>
                <a:cs typeface="Times New Roman" panose="02020603050405020304" pitchFamily="18" charset="0"/>
              </a:rPr>
              <a:t>’</a:t>
            </a:r>
            <a:r>
              <a:rPr lang="en-US" altLang="en-US" sz="1200">
                <a:solidFill>
                  <a:srgbClr val="FF0000"/>
                </a:solidFill>
                <a:latin typeface="Verdana" panose="020B0604030504040204" pitchFamily="34" charset="0"/>
                <a:cs typeface="Times New Roman" panose="02020603050405020304" pitchFamily="18" charset="0"/>
              </a:rPr>
              <a:t>s gravitational attraction on moon</a:t>
            </a:r>
            <a:endParaRPr lang="en-GB" altLang="en-US" sz="1200">
              <a:solidFill>
                <a:srgbClr val="FF0000"/>
              </a:solidFill>
              <a:latin typeface="Verdana" panose="020B0604030504040204" pitchFamily="34" charset="0"/>
              <a:cs typeface="Times New Roman" panose="02020603050405020304" pitchFamily="18" charset="0"/>
            </a:endParaRPr>
          </a:p>
        </p:txBody>
      </p:sp>
      <p:pic>
        <p:nvPicPr>
          <p:cNvPr id="40968" name="Picture 8" descr="moon"/>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a:xfrm>
            <a:off x="2495551" y="3860801"/>
            <a:ext cx="392113" cy="392113"/>
          </a:xfrm>
        </p:spPr>
      </p:pic>
      <p:sp>
        <p:nvSpPr>
          <p:cNvPr id="40969" name="Text Box 10"/>
          <p:cNvSpPr txBox="1">
            <a:spLocks noChangeArrowheads="1"/>
          </p:cNvSpPr>
          <p:nvPr/>
        </p:nvSpPr>
        <p:spPr bwMode="auto">
          <a:xfrm>
            <a:off x="6167438" y="5084763"/>
            <a:ext cx="316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1800"/>
              <a:t>(T = period of orbit)</a:t>
            </a:r>
            <a:endParaRPr lang="en-US" altLang="en-US" sz="1800"/>
          </a:p>
        </p:txBody>
      </p:sp>
      <p:sp>
        <p:nvSpPr>
          <p:cNvPr id="40970" name="Line 11"/>
          <p:cNvSpPr>
            <a:spLocks noChangeShapeType="1"/>
          </p:cNvSpPr>
          <p:nvPr/>
        </p:nvSpPr>
        <p:spPr bwMode="auto">
          <a:xfrm flipV="1">
            <a:off x="7535863" y="3141663"/>
            <a:ext cx="647700" cy="1943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38100" y="350937"/>
            <a:ext cx="8229600" cy="1143000"/>
          </a:xfrm>
        </p:spPr>
        <p:txBody>
          <a:bodyPr/>
          <a:lstStyle/>
          <a:p>
            <a:pPr eaLnBrk="1" hangingPunct="1">
              <a:defRPr/>
            </a:pPr>
            <a:r>
              <a:rPr lang="en-US" altLang="en-US" dirty="0" smtClean="0"/>
              <a:t>Who was Kepler?</a:t>
            </a:r>
          </a:p>
        </p:txBody>
      </p:sp>
      <p:sp>
        <p:nvSpPr>
          <p:cNvPr id="77827" name="Rectangle 3"/>
          <p:cNvSpPr>
            <a:spLocks noGrp="1" noChangeArrowheads="1"/>
          </p:cNvSpPr>
          <p:nvPr>
            <p:ph type="body" idx="1"/>
          </p:nvPr>
        </p:nvSpPr>
        <p:spPr>
          <a:xfrm>
            <a:off x="191344" y="1493937"/>
            <a:ext cx="7509520" cy="3758755"/>
          </a:xfrm>
        </p:spPr>
        <p:txBody>
          <a:bodyPr/>
          <a:lstStyle/>
          <a:p>
            <a:pPr eaLnBrk="1" hangingPunct="1">
              <a:defRPr/>
            </a:pPr>
            <a:r>
              <a:rPr lang="en-US" altLang="en-US" sz="2800" dirty="0"/>
              <a:t>Johannes Kepler was a Dutch astronomer, who assisted the royal astronomer </a:t>
            </a:r>
            <a:r>
              <a:rPr lang="en-US" altLang="en-US" sz="2800" dirty="0" err="1"/>
              <a:t>Tycho</a:t>
            </a:r>
            <a:r>
              <a:rPr lang="en-US" altLang="en-US" sz="2800" dirty="0"/>
              <a:t> Brahe.</a:t>
            </a:r>
          </a:p>
          <a:p>
            <a:pPr eaLnBrk="1" hangingPunct="1">
              <a:defRPr/>
            </a:pPr>
            <a:r>
              <a:rPr lang="en-US" altLang="en-US" sz="2800" dirty="0"/>
              <a:t>Brahe was famous for his extremely precise measurements of the positions of the planets over many years.</a:t>
            </a:r>
          </a:p>
          <a:p>
            <a:pPr eaLnBrk="1" hangingPunct="1">
              <a:defRPr/>
            </a:pPr>
            <a:r>
              <a:rPr lang="en-US" altLang="en-US" sz="2800" dirty="0"/>
              <a:t>Upon Brahe’s death, Kepler inherited all of Brahe’s detailed measurement data.</a:t>
            </a:r>
          </a:p>
        </p:txBody>
      </p:sp>
      <p:sp>
        <p:nvSpPr>
          <p:cNvPr id="2" name="AutoShape 2" descr="Image result for keple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7172" name="Picture 4" descr="http://www.yttwebzine.com/sites/default/files/imagecache/w400/n2504/kepler%20ill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264" y="2119278"/>
            <a:ext cx="3135089" cy="250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02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blinds(horizontal)">
                                      <p:cBhvr>
                                        <p:cTn id="7"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lang="en-US" altLang="en-US" smtClean="0"/>
              <a:t>The Shape of Planetary Orbits</a:t>
            </a:r>
          </a:p>
        </p:txBody>
      </p:sp>
      <p:sp>
        <p:nvSpPr>
          <p:cNvPr id="78851" name="Rectangle 3"/>
          <p:cNvSpPr>
            <a:spLocks noGrp="1" noChangeArrowheads="1"/>
          </p:cNvSpPr>
          <p:nvPr>
            <p:ph type="body" idx="1"/>
          </p:nvPr>
        </p:nvSpPr>
        <p:spPr/>
        <p:txBody>
          <a:bodyPr/>
          <a:lstStyle/>
          <a:p>
            <a:pPr eaLnBrk="1" hangingPunct="1">
              <a:defRPr/>
            </a:pPr>
            <a:r>
              <a:rPr lang="en-US" altLang="en-US" dirty="0" smtClean="0"/>
              <a:t>Kepler realized that </a:t>
            </a:r>
            <a:r>
              <a:rPr lang="en-US" altLang="en-US" dirty="0" smtClean="0">
                <a:solidFill>
                  <a:srgbClr val="FF0000"/>
                </a:solidFill>
              </a:rPr>
              <a:t>circular orbits </a:t>
            </a:r>
            <a:r>
              <a:rPr lang="en-US" altLang="en-US" dirty="0" smtClean="0"/>
              <a:t>could not explain the observed positions of the planets.</a:t>
            </a:r>
          </a:p>
          <a:p>
            <a:pPr eaLnBrk="1" hangingPunct="1">
              <a:defRPr/>
            </a:pPr>
            <a:r>
              <a:rPr lang="en-US" altLang="en-US" dirty="0" smtClean="0"/>
              <a:t>He took the </a:t>
            </a:r>
            <a:r>
              <a:rPr lang="en-US" altLang="en-US" dirty="0">
                <a:solidFill>
                  <a:srgbClr val="FF0000"/>
                </a:solidFill>
              </a:rPr>
              <a:t>measurement data</a:t>
            </a:r>
            <a:r>
              <a:rPr lang="en-US" altLang="en-US" dirty="0" smtClean="0"/>
              <a:t>, and searched for a mathematical model that would fit the data.</a:t>
            </a:r>
          </a:p>
          <a:p>
            <a:pPr eaLnBrk="1" hangingPunct="1">
              <a:defRPr/>
            </a:pPr>
            <a:r>
              <a:rPr lang="en-US" altLang="en-US" dirty="0" smtClean="0"/>
              <a:t>His results are now called </a:t>
            </a:r>
          </a:p>
          <a:p>
            <a:pPr marL="0" indent="0" eaLnBrk="1" hangingPunct="1">
              <a:buNone/>
              <a:defRPr/>
            </a:pPr>
            <a:r>
              <a:rPr lang="en-US" altLang="en-US" dirty="0">
                <a:solidFill>
                  <a:srgbClr val="FF0000"/>
                </a:solidFill>
              </a:rPr>
              <a:t>	</a:t>
            </a:r>
            <a:r>
              <a:rPr lang="en-US" altLang="en-US" dirty="0" smtClean="0">
                <a:solidFill>
                  <a:srgbClr val="FF0000"/>
                </a:solidFill>
              </a:rPr>
              <a:t>	‘</a:t>
            </a:r>
            <a:r>
              <a:rPr lang="en-US" altLang="en-US" dirty="0">
                <a:solidFill>
                  <a:srgbClr val="FF0000"/>
                </a:solidFill>
              </a:rPr>
              <a:t>Kepler’s Laws of Planetary Motion.’</a:t>
            </a:r>
          </a:p>
        </p:txBody>
      </p:sp>
    </p:spTree>
    <p:extLst>
      <p:ext uri="{BB962C8B-B14F-4D97-AF65-F5344CB8AC3E}">
        <p14:creationId xmlns:p14="http://schemas.microsoft.com/office/powerpoint/2010/main" val="774382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blinds(horizontal)">
                                      <p:cBhvr>
                                        <p:cTn id="7" dur="500"/>
                                        <p:tgtEl>
                                          <p:spTgt spid="78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blinds(horizontal)">
                                      <p:cBhvr>
                                        <p:cTn id="12" dur="500"/>
                                        <p:tgtEl>
                                          <p:spTgt spid="788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blinds(horizontal)">
                                      <p:cBhvr>
                                        <p:cTn id="17" dur="500"/>
                                        <p:tgtEl>
                                          <p:spTgt spid="7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blinds(horizontal)">
                                      <p:cBhvr>
                                        <p:cTn id="22" dur="500"/>
                                        <p:tgtEl>
                                          <p:spTgt spid="78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altLang="en-US" dirty="0" smtClean="0"/>
              <a:t>Kepler’s </a:t>
            </a:r>
            <a:r>
              <a:rPr lang="en-US" altLang="en-US" dirty="0" smtClean="0">
                <a:solidFill>
                  <a:srgbClr val="FF0000"/>
                </a:solidFill>
              </a:rPr>
              <a:t>First</a:t>
            </a:r>
            <a:r>
              <a:rPr lang="en-US" altLang="en-US" dirty="0" smtClean="0"/>
              <a:t> Law</a:t>
            </a:r>
          </a:p>
        </p:txBody>
      </p:sp>
      <p:sp>
        <p:nvSpPr>
          <p:cNvPr id="79875" name="Rectangle 3"/>
          <p:cNvSpPr>
            <a:spLocks noGrp="1" noChangeArrowheads="1"/>
          </p:cNvSpPr>
          <p:nvPr>
            <p:ph type="body" idx="1"/>
          </p:nvPr>
        </p:nvSpPr>
        <p:spPr/>
        <p:txBody>
          <a:bodyPr/>
          <a:lstStyle/>
          <a:p>
            <a:pPr eaLnBrk="1" hangingPunct="1">
              <a:buFont typeface="Wingdings" panose="05000000000000000000" pitchFamily="2" charset="2"/>
              <a:buNone/>
              <a:defRPr/>
            </a:pPr>
            <a:r>
              <a:rPr lang="en-US" altLang="en-US" sz="4400" dirty="0"/>
              <a:t>Planets orbit the sun in an </a:t>
            </a:r>
            <a:r>
              <a:rPr lang="en-US" altLang="en-US" sz="4400" b="1" i="1" dirty="0">
                <a:solidFill>
                  <a:srgbClr val="FF0000"/>
                </a:solidFill>
              </a:rPr>
              <a:t>ellipse</a:t>
            </a:r>
            <a:r>
              <a:rPr lang="en-US" altLang="en-US" sz="4400" dirty="0"/>
              <a:t>, with the sun located at one </a:t>
            </a:r>
            <a:r>
              <a:rPr lang="en-US" altLang="en-US" sz="4400" b="1" i="1" dirty="0">
                <a:solidFill>
                  <a:srgbClr val="FF0000"/>
                </a:solidFill>
              </a:rPr>
              <a:t>focus</a:t>
            </a:r>
            <a:r>
              <a:rPr lang="en-US" altLang="en-US" sz="4400" dirty="0"/>
              <a:t>.</a:t>
            </a:r>
          </a:p>
        </p:txBody>
      </p:sp>
    </p:spTree>
    <p:extLst>
      <p:ext uri="{BB962C8B-B14F-4D97-AF65-F5344CB8AC3E}">
        <p14:creationId xmlns:p14="http://schemas.microsoft.com/office/powerpoint/2010/main" val="2776875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blinds(horizontal)">
                                      <p:cBhvr>
                                        <p:cTn id="7" dur="500"/>
                                        <p:tgtEl>
                                          <p:spTgt spid="798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altLang="en-US" smtClean="0"/>
              <a:t>Ellipse??  Focus??</a:t>
            </a:r>
          </a:p>
        </p:txBody>
      </p:sp>
      <p:sp>
        <p:nvSpPr>
          <p:cNvPr id="80899" name="Rectangle 3"/>
          <p:cNvSpPr>
            <a:spLocks noGrp="1" noChangeArrowheads="1"/>
          </p:cNvSpPr>
          <p:nvPr>
            <p:ph type="body" idx="1"/>
          </p:nvPr>
        </p:nvSpPr>
        <p:spPr/>
        <p:txBody>
          <a:bodyPr/>
          <a:lstStyle/>
          <a:p>
            <a:pPr eaLnBrk="1" hangingPunct="1">
              <a:buFont typeface="Wingdings" panose="05000000000000000000" pitchFamily="2" charset="2"/>
              <a:buNone/>
              <a:defRPr/>
            </a:pPr>
            <a:r>
              <a:rPr lang="en-US" altLang="en-US" smtClean="0"/>
              <a:t>Take a loop of string.  Place two thumbtacks on a sheet of paper, then trace around the string.</a:t>
            </a:r>
          </a:p>
        </p:txBody>
      </p:sp>
      <p:grpSp>
        <p:nvGrpSpPr>
          <p:cNvPr id="80918" name="Group 22"/>
          <p:cNvGrpSpPr>
            <a:grpSpLocks/>
          </p:cNvGrpSpPr>
          <p:nvPr/>
        </p:nvGrpSpPr>
        <p:grpSpPr bwMode="auto">
          <a:xfrm>
            <a:off x="1981200" y="2895600"/>
            <a:ext cx="3276600" cy="3282950"/>
            <a:chOff x="1776" y="2060"/>
            <a:chExt cx="2064" cy="2068"/>
          </a:xfrm>
        </p:grpSpPr>
        <p:sp>
          <p:nvSpPr>
            <p:cNvPr id="26635" name="Oval 4"/>
            <p:cNvSpPr>
              <a:spLocks noChangeArrowheads="1"/>
            </p:cNvSpPr>
            <p:nvPr/>
          </p:nvSpPr>
          <p:spPr bwMode="auto">
            <a:xfrm>
              <a:off x="1776" y="2640"/>
              <a:ext cx="2064" cy="14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26636" name="Oval 5"/>
            <p:cNvSpPr>
              <a:spLocks noChangeArrowheads="1"/>
            </p:cNvSpPr>
            <p:nvPr/>
          </p:nvSpPr>
          <p:spPr bwMode="auto">
            <a:xfrm>
              <a:off x="2256" y="33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26637" name="Oval 6"/>
            <p:cNvSpPr>
              <a:spLocks noChangeArrowheads="1"/>
            </p:cNvSpPr>
            <p:nvPr/>
          </p:nvSpPr>
          <p:spPr bwMode="auto">
            <a:xfrm>
              <a:off x="3216" y="33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26638" name="Line 7"/>
            <p:cNvSpPr>
              <a:spLocks noChangeShapeType="1"/>
            </p:cNvSpPr>
            <p:nvPr/>
          </p:nvSpPr>
          <p:spPr bwMode="auto">
            <a:xfrm>
              <a:off x="2304" y="345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39" name="Line 8"/>
            <p:cNvSpPr>
              <a:spLocks noChangeShapeType="1"/>
            </p:cNvSpPr>
            <p:nvPr/>
          </p:nvSpPr>
          <p:spPr bwMode="auto">
            <a:xfrm flipV="1">
              <a:off x="2304" y="2688"/>
              <a:ext cx="81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40" name="Line 9"/>
            <p:cNvSpPr>
              <a:spLocks noChangeShapeType="1"/>
            </p:cNvSpPr>
            <p:nvPr/>
          </p:nvSpPr>
          <p:spPr bwMode="auto">
            <a:xfrm flipH="1" flipV="1">
              <a:off x="3120" y="2688"/>
              <a:ext cx="192"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41" name="Freeform 10"/>
            <p:cNvSpPr>
              <a:spLocks/>
            </p:cNvSpPr>
            <p:nvPr/>
          </p:nvSpPr>
          <p:spPr bwMode="auto">
            <a:xfrm>
              <a:off x="3117" y="2544"/>
              <a:ext cx="150" cy="150"/>
            </a:xfrm>
            <a:custGeom>
              <a:avLst/>
              <a:gdLst>
                <a:gd name="T0" fmla="*/ 0 w 150"/>
                <a:gd name="T1" fmla="*/ 150 h 150"/>
                <a:gd name="T2" fmla="*/ 72 w 150"/>
                <a:gd name="T3" fmla="*/ 108 h 150"/>
                <a:gd name="T4" fmla="*/ 138 w 150"/>
                <a:gd name="T5" fmla="*/ 69 h 150"/>
                <a:gd name="T6" fmla="*/ 150 w 150"/>
                <a:gd name="T7" fmla="*/ 57 h 150"/>
                <a:gd name="T8" fmla="*/ 51 w 150"/>
                <a:gd name="T9" fmla="*/ 0 h 150"/>
                <a:gd name="T10" fmla="*/ 0 w 150"/>
                <a:gd name="T11" fmla="*/ 150 h 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150">
                  <a:moveTo>
                    <a:pt x="0" y="150"/>
                  </a:moveTo>
                  <a:cubicBezTo>
                    <a:pt x="23" y="135"/>
                    <a:pt x="46" y="117"/>
                    <a:pt x="72" y="108"/>
                  </a:cubicBezTo>
                  <a:cubicBezTo>
                    <a:pt x="92" y="88"/>
                    <a:pt x="112" y="78"/>
                    <a:pt x="138" y="69"/>
                  </a:cubicBezTo>
                  <a:cubicBezTo>
                    <a:pt x="142" y="65"/>
                    <a:pt x="146" y="61"/>
                    <a:pt x="150" y="57"/>
                  </a:cubicBezTo>
                  <a:lnTo>
                    <a:pt x="51" y="0"/>
                  </a:lnTo>
                  <a:lnTo>
                    <a:pt x="0" y="150"/>
                  </a:lnTo>
                  <a:close/>
                </a:path>
              </a:pathLst>
            </a:custGeom>
            <a:solidFill>
              <a:srgbClr val="E0C0A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42" name="Freeform 11"/>
            <p:cNvSpPr>
              <a:spLocks/>
            </p:cNvSpPr>
            <p:nvPr/>
          </p:nvSpPr>
          <p:spPr bwMode="auto">
            <a:xfrm>
              <a:off x="3168" y="2112"/>
              <a:ext cx="387" cy="493"/>
            </a:xfrm>
            <a:custGeom>
              <a:avLst/>
              <a:gdLst>
                <a:gd name="T0" fmla="*/ 0 w 387"/>
                <a:gd name="T1" fmla="*/ 439 h 493"/>
                <a:gd name="T2" fmla="*/ 42 w 387"/>
                <a:gd name="T3" fmla="*/ 373 h 493"/>
                <a:gd name="T4" fmla="*/ 90 w 387"/>
                <a:gd name="T5" fmla="*/ 298 h 493"/>
                <a:gd name="T6" fmla="*/ 114 w 387"/>
                <a:gd name="T7" fmla="*/ 265 h 493"/>
                <a:gd name="T8" fmla="*/ 129 w 387"/>
                <a:gd name="T9" fmla="*/ 235 h 493"/>
                <a:gd name="T10" fmla="*/ 159 w 387"/>
                <a:gd name="T11" fmla="*/ 190 h 493"/>
                <a:gd name="T12" fmla="*/ 195 w 387"/>
                <a:gd name="T13" fmla="*/ 136 h 493"/>
                <a:gd name="T14" fmla="*/ 213 w 387"/>
                <a:gd name="T15" fmla="*/ 112 h 493"/>
                <a:gd name="T16" fmla="*/ 237 w 387"/>
                <a:gd name="T17" fmla="*/ 73 h 493"/>
                <a:gd name="T18" fmla="*/ 267 w 387"/>
                <a:gd name="T19" fmla="*/ 10 h 493"/>
                <a:gd name="T20" fmla="*/ 276 w 387"/>
                <a:gd name="T21" fmla="*/ 1 h 493"/>
                <a:gd name="T22" fmla="*/ 291 w 387"/>
                <a:gd name="T23" fmla="*/ 13 h 493"/>
                <a:gd name="T24" fmla="*/ 387 w 387"/>
                <a:gd name="T25" fmla="*/ 61 h 493"/>
                <a:gd name="T26" fmla="*/ 99 w 387"/>
                <a:gd name="T27" fmla="*/ 493 h 4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7" h="493">
                  <a:moveTo>
                    <a:pt x="0" y="439"/>
                  </a:moveTo>
                  <a:cubicBezTo>
                    <a:pt x="9" y="412"/>
                    <a:pt x="30" y="397"/>
                    <a:pt x="42" y="373"/>
                  </a:cubicBezTo>
                  <a:cubicBezTo>
                    <a:pt x="54" y="350"/>
                    <a:pt x="72" y="316"/>
                    <a:pt x="90" y="298"/>
                  </a:cubicBezTo>
                  <a:cubicBezTo>
                    <a:pt x="94" y="286"/>
                    <a:pt x="104" y="272"/>
                    <a:pt x="114" y="265"/>
                  </a:cubicBezTo>
                  <a:cubicBezTo>
                    <a:pt x="118" y="254"/>
                    <a:pt x="123" y="245"/>
                    <a:pt x="129" y="235"/>
                  </a:cubicBezTo>
                  <a:cubicBezTo>
                    <a:pt x="134" y="216"/>
                    <a:pt x="148" y="207"/>
                    <a:pt x="159" y="190"/>
                  </a:cubicBezTo>
                  <a:cubicBezTo>
                    <a:pt x="171" y="172"/>
                    <a:pt x="179" y="152"/>
                    <a:pt x="195" y="136"/>
                  </a:cubicBezTo>
                  <a:cubicBezTo>
                    <a:pt x="199" y="124"/>
                    <a:pt x="203" y="119"/>
                    <a:pt x="213" y="112"/>
                  </a:cubicBezTo>
                  <a:cubicBezTo>
                    <a:pt x="217" y="98"/>
                    <a:pt x="226" y="84"/>
                    <a:pt x="237" y="73"/>
                  </a:cubicBezTo>
                  <a:cubicBezTo>
                    <a:pt x="244" y="51"/>
                    <a:pt x="254" y="29"/>
                    <a:pt x="267" y="10"/>
                  </a:cubicBezTo>
                  <a:cubicBezTo>
                    <a:pt x="274" y="0"/>
                    <a:pt x="269" y="1"/>
                    <a:pt x="276" y="1"/>
                  </a:cubicBezTo>
                  <a:lnTo>
                    <a:pt x="291" y="13"/>
                  </a:lnTo>
                  <a:lnTo>
                    <a:pt x="387" y="61"/>
                  </a:lnTo>
                  <a:lnTo>
                    <a:pt x="99" y="493"/>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43" name="Freeform 13"/>
            <p:cNvSpPr>
              <a:spLocks/>
            </p:cNvSpPr>
            <p:nvPr/>
          </p:nvSpPr>
          <p:spPr bwMode="auto">
            <a:xfrm>
              <a:off x="3119" y="2636"/>
              <a:ext cx="49" cy="54"/>
            </a:xfrm>
            <a:custGeom>
              <a:avLst/>
              <a:gdLst>
                <a:gd name="T0" fmla="*/ 18 w 49"/>
                <a:gd name="T1" fmla="*/ 0 h 54"/>
                <a:gd name="T2" fmla="*/ 49 w 49"/>
                <a:gd name="T3" fmla="*/ 24 h 54"/>
                <a:gd name="T4" fmla="*/ 0 w 49"/>
                <a:gd name="T5" fmla="*/ 54 h 54"/>
                <a:gd name="T6" fmla="*/ 0 60000 65536"/>
                <a:gd name="T7" fmla="*/ 0 60000 65536"/>
                <a:gd name="T8" fmla="*/ 0 60000 65536"/>
              </a:gdLst>
              <a:ahLst/>
              <a:cxnLst>
                <a:cxn ang="T6">
                  <a:pos x="T0" y="T1"/>
                </a:cxn>
                <a:cxn ang="T7">
                  <a:pos x="T2" y="T3"/>
                </a:cxn>
                <a:cxn ang="T8">
                  <a:pos x="T4" y="T5"/>
                </a:cxn>
              </a:cxnLst>
              <a:rect l="0" t="0" r="r" b="b"/>
              <a:pathLst>
                <a:path w="49" h="54">
                  <a:moveTo>
                    <a:pt x="18" y="0"/>
                  </a:moveTo>
                  <a:lnTo>
                    <a:pt x="49" y="24"/>
                  </a:lnTo>
                  <a:lnTo>
                    <a:pt x="0" y="54"/>
                  </a:lnTo>
                </a:path>
              </a:pathLst>
            </a:cu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6644" name="Freeform 15"/>
            <p:cNvSpPr>
              <a:spLocks/>
            </p:cNvSpPr>
            <p:nvPr/>
          </p:nvSpPr>
          <p:spPr bwMode="auto">
            <a:xfrm>
              <a:off x="3428" y="2060"/>
              <a:ext cx="162" cy="135"/>
            </a:xfrm>
            <a:custGeom>
              <a:avLst/>
              <a:gdLst>
                <a:gd name="T0" fmla="*/ 0 w 162"/>
                <a:gd name="T1" fmla="*/ 72 h 135"/>
                <a:gd name="T2" fmla="*/ 112 w 162"/>
                <a:gd name="T3" fmla="*/ 135 h 135"/>
                <a:gd name="T4" fmla="*/ 162 w 162"/>
                <a:gd name="T5" fmla="*/ 69 h 135"/>
                <a:gd name="T6" fmla="*/ 43 w 162"/>
                <a:gd name="T7" fmla="*/ 0 h 135"/>
                <a:gd name="T8" fmla="*/ 0 w 162"/>
                <a:gd name="T9" fmla="*/ 72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2" h="135">
                  <a:moveTo>
                    <a:pt x="0" y="72"/>
                  </a:moveTo>
                  <a:lnTo>
                    <a:pt x="112" y="135"/>
                  </a:lnTo>
                  <a:lnTo>
                    <a:pt x="162" y="69"/>
                  </a:lnTo>
                  <a:lnTo>
                    <a:pt x="43" y="0"/>
                  </a:lnTo>
                  <a:lnTo>
                    <a:pt x="0" y="72"/>
                  </a:lnTo>
                  <a:close/>
                </a:path>
              </a:pathLst>
            </a:custGeom>
            <a:solidFill>
              <a:srgbClr val="FF99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80912" name="Group 16"/>
          <p:cNvGrpSpPr>
            <a:grpSpLocks/>
          </p:cNvGrpSpPr>
          <p:nvPr/>
        </p:nvGrpSpPr>
        <p:grpSpPr bwMode="auto">
          <a:xfrm>
            <a:off x="6172200" y="3810000"/>
            <a:ext cx="3276600" cy="2362200"/>
            <a:chOff x="1776" y="2640"/>
            <a:chExt cx="2064" cy="1488"/>
          </a:xfrm>
        </p:grpSpPr>
        <p:sp>
          <p:nvSpPr>
            <p:cNvPr id="26630" name="Oval 17"/>
            <p:cNvSpPr>
              <a:spLocks noChangeArrowheads="1"/>
            </p:cNvSpPr>
            <p:nvPr/>
          </p:nvSpPr>
          <p:spPr bwMode="auto">
            <a:xfrm>
              <a:off x="1776" y="2640"/>
              <a:ext cx="2064" cy="14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26631" name="Oval 18"/>
            <p:cNvSpPr>
              <a:spLocks noChangeArrowheads="1"/>
            </p:cNvSpPr>
            <p:nvPr/>
          </p:nvSpPr>
          <p:spPr bwMode="auto">
            <a:xfrm>
              <a:off x="2256" y="33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26632" name="Oval 19"/>
            <p:cNvSpPr>
              <a:spLocks noChangeArrowheads="1"/>
            </p:cNvSpPr>
            <p:nvPr/>
          </p:nvSpPr>
          <p:spPr bwMode="auto">
            <a:xfrm>
              <a:off x="3216" y="33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26633" name="Text Box 20"/>
            <p:cNvSpPr txBox="1">
              <a:spLocks noChangeArrowheads="1"/>
            </p:cNvSpPr>
            <p:nvPr/>
          </p:nvSpPr>
          <p:spPr bwMode="auto">
            <a:xfrm>
              <a:off x="2112" y="3120"/>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focus</a:t>
              </a:r>
            </a:p>
          </p:txBody>
        </p:sp>
        <p:sp>
          <p:nvSpPr>
            <p:cNvPr id="26634" name="Text Box 21"/>
            <p:cNvSpPr txBox="1">
              <a:spLocks noChangeArrowheads="1"/>
            </p:cNvSpPr>
            <p:nvPr/>
          </p:nvSpPr>
          <p:spPr bwMode="auto">
            <a:xfrm>
              <a:off x="3072" y="3120"/>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focus</a:t>
              </a:r>
            </a:p>
          </p:txBody>
        </p:sp>
      </p:grpSp>
    </p:spTree>
    <p:extLst>
      <p:ext uri="{BB962C8B-B14F-4D97-AF65-F5344CB8AC3E}">
        <p14:creationId xmlns:p14="http://schemas.microsoft.com/office/powerpoint/2010/main" val="319091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linds(horizontal)">
                                      <p:cBhvr>
                                        <p:cTn id="7" dur="500"/>
                                        <p:tgtEl>
                                          <p:spTgt spid="80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0918"/>
                                        </p:tgtEl>
                                        <p:attrNameLst>
                                          <p:attrName>style.visibility</p:attrName>
                                        </p:attrNameLst>
                                      </p:cBhvr>
                                      <p:to>
                                        <p:strVal val="visible"/>
                                      </p:to>
                                    </p:set>
                                    <p:animEffect transition="in" filter="blinds(horizontal)">
                                      <p:cBhvr>
                                        <p:cTn id="12" dur="500"/>
                                        <p:tgtEl>
                                          <p:spTgt spid="80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0912"/>
                                        </p:tgtEl>
                                        <p:attrNameLst>
                                          <p:attrName>style.visibility</p:attrName>
                                        </p:attrNameLst>
                                      </p:cBhvr>
                                      <p:to>
                                        <p:strVal val="visible"/>
                                      </p:to>
                                    </p:set>
                                    <p:animEffect transition="in" filter="blinds(horizontal)">
                                      <p:cBhvr>
                                        <p:cTn id="17" dur="500"/>
                                        <p:tgtEl>
                                          <p:spTgt spid="80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altLang="en-US" dirty="0" smtClean="0"/>
              <a:t>Kepler’s </a:t>
            </a:r>
            <a:r>
              <a:rPr lang="en-US" altLang="en-US" dirty="0" smtClean="0">
                <a:solidFill>
                  <a:srgbClr val="FF0000"/>
                </a:solidFill>
              </a:rPr>
              <a:t>Second</a:t>
            </a:r>
            <a:r>
              <a:rPr lang="en-US" altLang="en-US" dirty="0" smtClean="0"/>
              <a:t> Law</a:t>
            </a:r>
          </a:p>
        </p:txBody>
      </p:sp>
      <p:sp>
        <p:nvSpPr>
          <p:cNvPr id="84995" name="Rectangle 3"/>
          <p:cNvSpPr>
            <a:spLocks noGrp="1" noChangeArrowheads="1"/>
          </p:cNvSpPr>
          <p:nvPr>
            <p:ph type="body" sz="half" idx="1"/>
          </p:nvPr>
        </p:nvSpPr>
        <p:spPr>
          <a:xfrm>
            <a:off x="1711105" y="1318233"/>
            <a:ext cx="7391400" cy="4530725"/>
          </a:xfrm>
        </p:spPr>
        <p:txBody>
          <a:bodyPr/>
          <a:lstStyle/>
          <a:p>
            <a:pPr marL="0" indent="0" eaLnBrk="1" hangingPunct="1">
              <a:buNone/>
              <a:defRPr/>
            </a:pPr>
            <a:r>
              <a:rPr lang="en-US" altLang="en-US" sz="2800" dirty="0"/>
              <a:t>An imaginary line joining the planet and the sun will sweep out equal areas in equal intervals of time.</a:t>
            </a:r>
          </a:p>
        </p:txBody>
      </p:sp>
      <p:sp>
        <p:nvSpPr>
          <p:cNvPr id="84998" name="Text Box 6"/>
          <p:cNvSpPr txBox="1">
            <a:spLocks noChangeArrowheads="1"/>
          </p:cNvSpPr>
          <p:nvPr/>
        </p:nvSpPr>
        <p:spPr bwMode="auto">
          <a:xfrm>
            <a:off x="1731073" y="3091953"/>
            <a:ext cx="3505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i="1" dirty="0">
                <a:effectLst>
                  <a:outerShdw blurRad="38100" dist="38100" dir="2700000" algn="tl">
                    <a:srgbClr val="010199"/>
                  </a:outerShdw>
                </a:effectLst>
              </a:rPr>
              <a:t>Translation:</a:t>
            </a:r>
            <a:r>
              <a:rPr lang="en-US" altLang="en-US" sz="2400" dirty="0">
                <a:effectLst>
                  <a:outerShdw blurRad="38100" dist="38100" dir="2700000" algn="tl">
                    <a:srgbClr val="010199"/>
                  </a:outerShdw>
                </a:effectLst>
              </a:rPr>
              <a:t>  Planets move faster when closer to the sun and slower when Further away. </a:t>
            </a:r>
          </a:p>
          <a:p>
            <a:pPr>
              <a:spcBef>
                <a:spcPct val="50000"/>
              </a:spcBef>
              <a:defRPr/>
            </a:pPr>
            <a:endParaRPr lang="en-US" altLang="en-US" sz="2400" dirty="0"/>
          </a:p>
        </p:txBody>
      </p:sp>
      <p:grpSp>
        <p:nvGrpSpPr>
          <p:cNvPr id="6" name="Group 5"/>
          <p:cNvGrpSpPr/>
          <p:nvPr/>
        </p:nvGrpSpPr>
        <p:grpSpPr>
          <a:xfrm>
            <a:off x="6384032" y="3120638"/>
            <a:ext cx="3499556" cy="2348508"/>
            <a:chOff x="2866430" y="3964776"/>
            <a:chExt cx="3499556" cy="2348508"/>
          </a:xfrm>
        </p:grpSpPr>
        <p:sp>
          <p:nvSpPr>
            <p:cNvPr id="7" name="object 4"/>
            <p:cNvSpPr/>
            <p:nvPr/>
          </p:nvSpPr>
          <p:spPr>
            <a:xfrm>
              <a:off x="2875362" y="3964776"/>
              <a:ext cx="3420070" cy="2348508"/>
            </a:xfrm>
            <a:custGeom>
              <a:avLst/>
              <a:gdLst/>
              <a:ahLst/>
              <a:cxnLst/>
              <a:rect l="l" t="t" r="r" b="b"/>
              <a:pathLst>
                <a:path w="4864100" h="3340100">
                  <a:moveTo>
                    <a:pt x="4151766" y="489146"/>
                  </a:moveTo>
                  <a:lnTo>
                    <a:pt x="4194283" y="519068"/>
                  </a:lnTo>
                  <a:lnTo>
                    <a:pt x="4235492" y="549531"/>
                  </a:lnTo>
                  <a:lnTo>
                    <a:pt x="4275393" y="580518"/>
                  </a:lnTo>
                  <a:lnTo>
                    <a:pt x="4313986" y="612012"/>
                  </a:lnTo>
                  <a:lnTo>
                    <a:pt x="4351270" y="643997"/>
                  </a:lnTo>
                  <a:lnTo>
                    <a:pt x="4387246" y="676456"/>
                  </a:lnTo>
                  <a:lnTo>
                    <a:pt x="4421914" y="709371"/>
                  </a:lnTo>
                  <a:lnTo>
                    <a:pt x="4455274" y="742727"/>
                  </a:lnTo>
                  <a:lnTo>
                    <a:pt x="4487325" y="776505"/>
                  </a:lnTo>
                  <a:lnTo>
                    <a:pt x="4518068" y="810688"/>
                  </a:lnTo>
                  <a:lnTo>
                    <a:pt x="4547503" y="845261"/>
                  </a:lnTo>
                  <a:lnTo>
                    <a:pt x="4575630" y="880206"/>
                  </a:lnTo>
                  <a:lnTo>
                    <a:pt x="4602449" y="915507"/>
                  </a:lnTo>
                  <a:lnTo>
                    <a:pt x="4627959" y="951145"/>
                  </a:lnTo>
                  <a:lnTo>
                    <a:pt x="4652161" y="987105"/>
                  </a:lnTo>
                  <a:lnTo>
                    <a:pt x="4675055" y="1023370"/>
                  </a:lnTo>
                  <a:lnTo>
                    <a:pt x="4696641" y="1059921"/>
                  </a:lnTo>
                  <a:lnTo>
                    <a:pt x="4716918" y="1096744"/>
                  </a:lnTo>
                  <a:lnTo>
                    <a:pt x="4735887" y="1133820"/>
                  </a:lnTo>
                  <a:lnTo>
                    <a:pt x="4753548" y="1171133"/>
                  </a:lnTo>
                  <a:lnTo>
                    <a:pt x="4769901" y="1208666"/>
                  </a:lnTo>
                  <a:lnTo>
                    <a:pt x="4784946" y="1246402"/>
                  </a:lnTo>
                  <a:lnTo>
                    <a:pt x="4798682" y="1284324"/>
                  </a:lnTo>
                  <a:lnTo>
                    <a:pt x="4811110" y="1322415"/>
                  </a:lnTo>
                  <a:lnTo>
                    <a:pt x="4822230" y="1360659"/>
                  </a:lnTo>
                  <a:lnTo>
                    <a:pt x="4832042" y="1399037"/>
                  </a:lnTo>
                  <a:lnTo>
                    <a:pt x="4840545" y="1437534"/>
                  </a:lnTo>
                  <a:lnTo>
                    <a:pt x="4847740" y="1476133"/>
                  </a:lnTo>
                  <a:lnTo>
                    <a:pt x="4853627" y="1514816"/>
                  </a:lnTo>
                  <a:lnTo>
                    <a:pt x="4858206" y="1553567"/>
                  </a:lnTo>
                  <a:lnTo>
                    <a:pt x="4861477" y="1592368"/>
                  </a:lnTo>
                  <a:lnTo>
                    <a:pt x="4863439" y="1631204"/>
                  </a:lnTo>
                  <a:lnTo>
                    <a:pt x="4864093" y="1670056"/>
                  </a:lnTo>
                  <a:lnTo>
                    <a:pt x="4863439" y="1708908"/>
                  </a:lnTo>
                  <a:lnTo>
                    <a:pt x="4861477" y="1747743"/>
                  </a:lnTo>
                  <a:lnTo>
                    <a:pt x="4858206" y="1786545"/>
                  </a:lnTo>
                  <a:lnTo>
                    <a:pt x="4853627" y="1825296"/>
                  </a:lnTo>
                  <a:lnTo>
                    <a:pt x="4847740" y="1863979"/>
                  </a:lnTo>
                  <a:lnTo>
                    <a:pt x="4840545" y="1902577"/>
                  </a:lnTo>
                  <a:lnTo>
                    <a:pt x="4832042" y="1941074"/>
                  </a:lnTo>
                  <a:lnTo>
                    <a:pt x="4822230" y="1979453"/>
                  </a:lnTo>
                  <a:lnTo>
                    <a:pt x="4811110" y="2017696"/>
                  </a:lnTo>
                  <a:lnTo>
                    <a:pt x="4798682" y="2055788"/>
                  </a:lnTo>
                  <a:lnTo>
                    <a:pt x="4784946" y="2093710"/>
                  </a:lnTo>
                  <a:lnTo>
                    <a:pt x="4769901" y="2131445"/>
                  </a:lnTo>
                  <a:lnTo>
                    <a:pt x="4753548" y="2168978"/>
                  </a:lnTo>
                  <a:lnTo>
                    <a:pt x="4735887" y="2206291"/>
                  </a:lnTo>
                  <a:lnTo>
                    <a:pt x="4716918" y="2243368"/>
                  </a:lnTo>
                  <a:lnTo>
                    <a:pt x="4696641" y="2280190"/>
                  </a:lnTo>
                  <a:lnTo>
                    <a:pt x="4675055" y="2316742"/>
                  </a:lnTo>
                  <a:lnTo>
                    <a:pt x="4652161" y="2353007"/>
                  </a:lnTo>
                  <a:lnTo>
                    <a:pt x="4627959" y="2388966"/>
                  </a:lnTo>
                  <a:lnTo>
                    <a:pt x="4602449" y="2424605"/>
                  </a:lnTo>
                  <a:lnTo>
                    <a:pt x="4575630" y="2459905"/>
                  </a:lnTo>
                  <a:lnTo>
                    <a:pt x="4547503" y="2494850"/>
                  </a:lnTo>
                  <a:lnTo>
                    <a:pt x="4518068" y="2529423"/>
                  </a:lnTo>
                  <a:lnTo>
                    <a:pt x="4487325" y="2563607"/>
                  </a:lnTo>
                  <a:lnTo>
                    <a:pt x="4455274" y="2597385"/>
                  </a:lnTo>
                  <a:lnTo>
                    <a:pt x="4421914" y="2630740"/>
                  </a:lnTo>
                  <a:lnTo>
                    <a:pt x="4387246" y="2663656"/>
                  </a:lnTo>
                  <a:lnTo>
                    <a:pt x="4351270" y="2696114"/>
                  </a:lnTo>
                  <a:lnTo>
                    <a:pt x="4313986" y="2728099"/>
                  </a:lnTo>
                  <a:lnTo>
                    <a:pt x="4275393" y="2759594"/>
                  </a:lnTo>
                  <a:lnTo>
                    <a:pt x="4235492" y="2790581"/>
                  </a:lnTo>
                  <a:lnTo>
                    <a:pt x="4194283" y="2821044"/>
                  </a:lnTo>
                  <a:lnTo>
                    <a:pt x="4151766" y="2850965"/>
                  </a:lnTo>
                  <a:lnTo>
                    <a:pt x="4113971" y="2876371"/>
                  </a:lnTo>
                  <a:lnTo>
                    <a:pt x="4075579" y="2901099"/>
                  </a:lnTo>
                  <a:lnTo>
                    <a:pt x="4036606" y="2925149"/>
                  </a:lnTo>
                  <a:lnTo>
                    <a:pt x="3997069" y="2948522"/>
                  </a:lnTo>
                  <a:lnTo>
                    <a:pt x="3956983" y="2971217"/>
                  </a:lnTo>
                  <a:lnTo>
                    <a:pt x="3916365" y="2993235"/>
                  </a:lnTo>
                  <a:lnTo>
                    <a:pt x="3875230" y="3014576"/>
                  </a:lnTo>
                  <a:lnTo>
                    <a:pt x="3833596" y="3035239"/>
                  </a:lnTo>
                  <a:lnTo>
                    <a:pt x="3791477" y="3055224"/>
                  </a:lnTo>
                  <a:lnTo>
                    <a:pt x="3748891" y="3074532"/>
                  </a:lnTo>
                  <a:lnTo>
                    <a:pt x="3705853" y="3093163"/>
                  </a:lnTo>
                  <a:lnTo>
                    <a:pt x="3662380" y="3111116"/>
                  </a:lnTo>
                  <a:lnTo>
                    <a:pt x="3618487" y="3128392"/>
                  </a:lnTo>
                  <a:lnTo>
                    <a:pt x="3574191" y="3144990"/>
                  </a:lnTo>
                  <a:lnTo>
                    <a:pt x="3529508" y="3160910"/>
                  </a:lnTo>
                  <a:lnTo>
                    <a:pt x="3484453" y="3176154"/>
                  </a:lnTo>
                  <a:lnTo>
                    <a:pt x="3439044" y="3190719"/>
                  </a:lnTo>
                  <a:lnTo>
                    <a:pt x="3393296" y="3204608"/>
                  </a:lnTo>
                  <a:lnTo>
                    <a:pt x="3347226" y="3217818"/>
                  </a:lnTo>
                  <a:lnTo>
                    <a:pt x="3300849" y="3230352"/>
                  </a:lnTo>
                  <a:lnTo>
                    <a:pt x="3254181" y="3242207"/>
                  </a:lnTo>
                  <a:lnTo>
                    <a:pt x="3207240" y="3253386"/>
                  </a:lnTo>
                  <a:lnTo>
                    <a:pt x="3160040" y="3263887"/>
                  </a:lnTo>
                  <a:lnTo>
                    <a:pt x="3112598" y="3273710"/>
                  </a:lnTo>
                  <a:lnTo>
                    <a:pt x="3064931" y="3282856"/>
                  </a:lnTo>
                  <a:lnTo>
                    <a:pt x="3017053" y="3291324"/>
                  </a:lnTo>
                  <a:lnTo>
                    <a:pt x="2968983" y="3299115"/>
                  </a:lnTo>
                  <a:lnTo>
                    <a:pt x="2920734" y="3306229"/>
                  </a:lnTo>
                  <a:lnTo>
                    <a:pt x="2872325" y="3312665"/>
                  </a:lnTo>
                  <a:lnTo>
                    <a:pt x="2823770" y="3318423"/>
                  </a:lnTo>
                  <a:lnTo>
                    <a:pt x="2775086" y="3323505"/>
                  </a:lnTo>
                  <a:lnTo>
                    <a:pt x="2726290" y="3327908"/>
                  </a:lnTo>
                  <a:lnTo>
                    <a:pt x="2677396" y="3331634"/>
                  </a:lnTo>
                  <a:lnTo>
                    <a:pt x="2628422" y="3334683"/>
                  </a:lnTo>
                  <a:lnTo>
                    <a:pt x="2579383" y="3337054"/>
                  </a:lnTo>
                  <a:lnTo>
                    <a:pt x="2530296" y="3338748"/>
                  </a:lnTo>
                  <a:lnTo>
                    <a:pt x="2481177" y="3339764"/>
                  </a:lnTo>
                  <a:lnTo>
                    <a:pt x="2432042" y="3340103"/>
                  </a:lnTo>
                  <a:lnTo>
                    <a:pt x="2382906" y="3339764"/>
                  </a:lnTo>
                  <a:lnTo>
                    <a:pt x="2333787" y="3338748"/>
                  </a:lnTo>
                  <a:lnTo>
                    <a:pt x="2284700" y="3337054"/>
                  </a:lnTo>
                  <a:lnTo>
                    <a:pt x="2235661" y="3334683"/>
                  </a:lnTo>
                  <a:lnTo>
                    <a:pt x="2186687" y="3331634"/>
                  </a:lnTo>
                  <a:lnTo>
                    <a:pt x="2137794" y="3327908"/>
                  </a:lnTo>
                  <a:lnTo>
                    <a:pt x="2088997" y="3323505"/>
                  </a:lnTo>
                  <a:lnTo>
                    <a:pt x="2040314" y="3318423"/>
                  </a:lnTo>
                  <a:lnTo>
                    <a:pt x="1991759" y="3312665"/>
                  </a:lnTo>
                  <a:lnTo>
                    <a:pt x="1943350" y="3306229"/>
                  </a:lnTo>
                  <a:lnTo>
                    <a:pt x="1895101" y="3299115"/>
                  </a:lnTo>
                  <a:lnTo>
                    <a:pt x="1847031" y="3291324"/>
                  </a:lnTo>
                  <a:lnTo>
                    <a:pt x="1799154" y="3282856"/>
                  </a:lnTo>
                  <a:lnTo>
                    <a:pt x="1751486" y="3273710"/>
                  </a:lnTo>
                  <a:lnTo>
                    <a:pt x="1704045" y="3263887"/>
                  </a:lnTo>
                  <a:lnTo>
                    <a:pt x="1656845" y="3253386"/>
                  </a:lnTo>
                  <a:lnTo>
                    <a:pt x="1609904" y="3242207"/>
                  </a:lnTo>
                  <a:lnTo>
                    <a:pt x="1563237" y="3230352"/>
                  </a:lnTo>
                  <a:lnTo>
                    <a:pt x="1516860" y="3217818"/>
                  </a:lnTo>
                  <a:lnTo>
                    <a:pt x="1470790" y="3204608"/>
                  </a:lnTo>
                  <a:lnTo>
                    <a:pt x="1425042" y="3190719"/>
                  </a:lnTo>
                  <a:lnTo>
                    <a:pt x="1379633" y="3176154"/>
                  </a:lnTo>
                  <a:lnTo>
                    <a:pt x="1334579" y="3160910"/>
                  </a:lnTo>
                  <a:lnTo>
                    <a:pt x="1289896" y="3144990"/>
                  </a:lnTo>
                  <a:lnTo>
                    <a:pt x="1245600" y="3128392"/>
                  </a:lnTo>
                  <a:lnTo>
                    <a:pt x="1201708" y="3111116"/>
                  </a:lnTo>
                  <a:lnTo>
                    <a:pt x="1158235" y="3093163"/>
                  </a:lnTo>
                  <a:lnTo>
                    <a:pt x="1115197" y="3074532"/>
                  </a:lnTo>
                  <a:lnTo>
                    <a:pt x="1072611" y="3055224"/>
                  </a:lnTo>
                  <a:lnTo>
                    <a:pt x="1030493" y="3035239"/>
                  </a:lnTo>
                  <a:lnTo>
                    <a:pt x="988859" y="3014576"/>
                  </a:lnTo>
                  <a:lnTo>
                    <a:pt x="947725" y="2993235"/>
                  </a:lnTo>
                  <a:lnTo>
                    <a:pt x="907108" y="2971217"/>
                  </a:lnTo>
                  <a:lnTo>
                    <a:pt x="867022" y="2948522"/>
                  </a:lnTo>
                  <a:lnTo>
                    <a:pt x="827485" y="2925149"/>
                  </a:lnTo>
                  <a:lnTo>
                    <a:pt x="788513" y="2901099"/>
                  </a:lnTo>
                  <a:lnTo>
                    <a:pt x="750121" y="2876371"/>
                  </a:lnTo>
                  <a:lnTo>
                    <a:pt x="712327" y="2850965"/>
                  </a:lnTo>
                  <a:lnTo>
                    <a:pt x="669809" y="2821044"/>
                  </a:lnTo>
                  <a:lnTo>
                    <a:pt x="628600" y="2790581"/>
                  </a:lnTo>
                  <a:lnTo>
                    <a:pt x="588700" y="2759594"/>
                  </a:lnTo>
                  <a:lnTo>
                    <a:pt x="550107" y="2728099"/>
                  </a:lnTo>
                  <a:lnTo>
                    <a:pt x="512823" y="2696114"/>
                  </a:lnTo>
                  <a:lnTo>
                    <a:pt x="476847" y="2663656"/>
                  </a:lnTo>
                  <a:lnTo>
                    <a:pt x="442179" y="2630740"/>
                  </a:lnTo>
                  <a:lnTo>
                    <a:pt x="408819" y="2597385"/>
                  </a:lnTo>
                  <a:lnTo>
                    <a:pt x="376768" y="2563607"/>
                  </a:lnTo>
                  <a:lnTo>
                    <a:pt x="346024" y="2529423"/>
                  </a:lnTo>
                  <a:lnTo>
                    <a:pt x="316589" y="2494850"/>
                  </a:lnTo>
                  <a:lnTo>
                    <a:pt x="288463" y="2459905"/>
                  </a:lnTo>
                  <a:lnTo>
                    <a:pt x="261644" y="2424605"/>
                  </a:lnTo>
                  <a:lnTo>
                    <a:pt x="236134" y="2388966"/>
                  </a:lnTo>
                  <a:lnTo>
                    <a:pt x="211932" y="2353007"/>
                  </a:lnTo>
                  <a:lnTo>
                    <a:pt x="189038" y="2316742"/>
                  </a:lnTo>
                  <a:lnTo>
                    <a:pt x="167452" y="2280190"/>
                  </a:lnTo>
                  <a:lnTo>
                    <a:pt x="147175" y="2243368"/>
                  </a:lnTo>
                  <a:lnTo>
                    <a:pt x="128205" y="2206291"/>
                  </a:lnTo>
                  <a:lnTo>
                    <a:pt x="110544" y="2168978"/>
                  </a:lnTo>
                  <a:lnTo>
                    <a:pt x="94192" y="2131445"/>
                  </a:lnTo>
                  <a:lnTo>
                    <a:pt x="79147" y="2093710"/>
                  </a:lnTo>
                  <a:lnTo>
                    <a:pt x="65411" y="2055788"/>
                  </a:lnTo>
                  <a:lnTo>
                    <a:pt x="52983" y="2017696"/>
                  </a:lnTo>
                  <a:lnTo>
                    <a:pt x="41863" y="1979453"/>
                  </a:lnTo>
                  <a:lnTo>
                    <a:pt x="32051" y="1941074"/>
                  </a:lnTo>
                  <a:lnTo>
                    <a:pt x="23548" y="1902577"/>
                  </a:lnTo>
                  <a:lnTo>
                    <a:pt x="16352" y="1863979"/>
                  </a:lnTo>
                  <a:lnTo>
                    <a:pt x="10465" y="1825296"/>
                  </a:lnTo>
                  <a:lnTo>
                    <a:pt x="5887" y="1786545"/>
                  </a:lnTo>
                  <a:lnTo>
                    <a:pt x="2616" y="1747743"/>
                  </a:lnTo>
                  <a:lnTo>
                    <a:pt x="654" y="1708908"/>
                  </a:lnTo>
                  <a:lnTo>
                    <a:pt x="0" y="1670056"/>
                  </a:lnTo>
                  <a:lnTo>
                    <a:pt x="654" y="1631204"/>
                  </a:lnTo>
                  <a:lnTo>
                    <a:pt x="2616" y="1592368"/>
                  </a:lnTo>
                  <a:lnTo>
                    <a:pt x="5887" y="1553567"/>
                  </a:lnTo>
                  <a:lnTo>
                    <a:pt x="10465" y="1514816"/>
                  </a:lnTo>
                  <a:lnTo>
                    <a:pt x="16352" y="1476133"/>
                  </a:lnTo>
                  <a:lnTo>
                    <a:pt x="23548" y="1437534"/>
                  </a:lnTo>
                  <a:lnTo>
                    <a:pt x="32051" y="1399037"/>
                  </a:lnTo>
                  <a:lnTo>
                    <a:pt x="41863" y="1360659"/>
                  </a:lnTo>
                  <a:lnTo>
                    <a:pt x="52983" y="1322415"/>
                  </a:lnTo>
                  <a:lnTo>
                    <a:pt x="65411" y="1284324"/>
                  </a:lnTo>
                  <a:lnTo>
                    <a:pt x="79147" y="1246402"/>
                  </a:lnTo>
                  <a:lnTo>
                    <a:pt x="94192" y="1208666"/>
                  </a:lnTo>
                  <a:lnTo>
                    <a:pt x="110544" y="1171133"/>
                  </a:lnTo>
                  <a:lnTo>
                    <a:pt x="128205" y="1133820"/>
                  </a:lnTo>
                  <a:lnTo>
                    <a:pt x="147175" y="1096744"/>
                  </a:lnTo>
                  <a:lnTo>
                    <a:pt x="167452" y="1059921"/>
                  </a:lnTo>
                  <a:lnTo>
                    <a:pt x="189038" y="1023370"/>
                  </a:lnTo>
                  <a:lnTo>
                    <a:pt x="211932" y="987105"/>
                  </a:lnTo>
                  <a:lnTo>
                    <a:pt x="236134" y="951145"/>
                  </a:lnTo>
                  <a:lnTo>
                    <a:pt x="261644" y="915507"/>
                  </a:lnTo>
                  <a:lnTo>
                    <a:pt x="288463" y="880206"/>
                  </a:lnTo>
                  <a:lnTo>
                    <a:pt x="316589" y="845261"/>
                  </a:lnTo>
                  <a:lnTo>
                    <a:pt x="346024" y="810688"/>
                  </a:lnTo>
                  <a:lnTo>
                    <a:pt x="376768" y="776505"/>
                  </a:lnTo>
                  <a:lnTo>
                    <a:pt x="408819" y="742727"/>
                  </a:lnTo>
                  <a:lnTo>
                    <a:pt x="442179" y="709371"/>
                  </a:lnTo>
                  <a:lnTo>
                    <a:pt x="476847" y="676456"/>
                  </a:lnTo>
                  <a:lnTo>
                    <a:pt x="512823" y="643997"/>
                  </a:lnTo>
                  <a:lnTo>
                    <a:pt x="550107" y="612012"/>
                  </a:lnTo>
                  <a:lnTo>
                    <a:pt x="588700" y="580518"/>
                  </a:lnTo>
                  <a:lnTo>
                    <a:pt x="628600" y="549531"/>
                  </a:lnTo>
                  <a:lnTo>
                    <a:pt x="669809" y="519068"/>
                  </a:lnTo>
                  <a:lnTo>
                    <a:pt x="712327" y="489146"/>
                  </a:lnTo>
                  <a:lnTo>
                    <a:pt x="750121" y="463741"/>
                  </a:lnTo>
                  <a:lnTo>
                    <a:pt x="788513" y="439012"/>
                  </a:lnTo>
                  <a:lnTo>
                    <a:pt x="827485" y="414961"/>
                  </a:lnTo>
                  <a:lnTo>
                    <a:pt x="867022" y="391588"/>
                  </a:lnTo>
                  <a:lnTo>
                    <a:pt x="907108" y="368892"/>
                  </a:lnTo>
                  <a:lnTo>
                    <a:pt x="947725" y="346874"/>
                  </a:lnTo>
                  <a:lnTo>
                    <a:pt x="988859" y="325533"/>
                  </a:lnTo>
                  <a:lnTo>
                    <a:pt x="1030493" y="304869"/>
                  </a:lnTo>
                  <a:lnTo>
                    <a:pt x="1072611" y="284884"/>
                  </a:lnTo>
                  <a:lnTo>
                    <a:pt x="1115197" y="265575"/>
                  </a:lnTo>
                  <a:lnTo>
                    <a:pt x="1158235" y="246944"/>
                  </a:lnTo>
                  <a:lnTo>
                    <a:pt x="1201708" y="228991"/>
                  </a:lnTo>
                  <a:lnTo>
                    <a:pt x="1245600" y="211715"/>
                  </a:lnTo>
                  <a:lnTo>
                    <a:pt x="1289896" y="195116"/>
                  </a:lnTo>
                  <a:lnTo>
                    <a:pt x="1334579" y="179195"/>
                  </a:lnTo>
                  <a:lnTo>
                    <a:pt x="1379633" y="163952"/>
                  </a:lnTo>
                  <a:lnTo>
                    <a:pt x="1425042" y="149386"/>
                  </a:lnTo>
                  <a:lnTo>
                    <a:pt x="1470790" y="135497"/>
                  </a:lnTo>
                  <a:lnTo>
                    <a:pt x="1516860" y="122286"/>
                  </a:lnTo>
                  <a:lnTo>
                    <a:pt x="1563237" y="109753"/>
                  </a:lnTo>
                  <a:lnTo>
                    <a:pt x="1609904" y="97897"/>
                  </a:lnTo>
                  <a:lnTo>
                    <a:pt x="1656845" y="86718"/>
                  </a:lnTo>
                  <a:lnTo>
                    <a:pt x="1704045" y="76217"/>
                  </a:lnTo>
                  <a:lnTo>
                    <a:pt x="1751486" y="66393"/>
                  </a:lnTo>
                  <a:lnTo>
                    <a:pt x="1799154" y="57247"/>
                  </a:lnTo>
                  <a:lnTo>
                    <a:pt x="1847031" y="48779"/>
                  </a:lnTo>
                  <a:lnTo>
                    <a:pt x="1895101" y="40988"/>
                  </a:lnTo>
                  <a:lnTo>
                    <a:pt x="1943350" y="33874"/>
                  </a:lnTo>
                  <a:lnTo>
                    <a:pt x="1991759" y="27438"/>
                  </a:lnTo>
                  <a:lnTo>
                    <a:pt x="2040314" y="21679"/>
                  </a:lnTo>
                  <a:lnTo>
                    <a:pt x="2088997" y="16598"/>
                  </a:lnTo>
                  <a:lnTo>
                    <a:pt x="2137794" y="12194"/>
                  </a:lnTo>
                  <a:lnTo>
                    <a:pt x="2186687" y="8468"/>
                  </a:lnTo>
                  <a:lnTo>
                    <a:pt x="2235661" y="5419"/>
                  </a:lnTo>
                  <a:lnTo>
                    <a:pt x="2284700" y="3048"/>
                  </a:lnTo>
                  <a:lnTo>
                    <a:pt x="2333787" y="1354"/>
                  </a:lnTo>
                  <a:lnTo>
                    <a:pt x="2382906" y="338"/>
                  </a:lnTo>
                  <a:lnTo>
                    <a:pt x="2432042" y="0"/>
                  </a:lnTo>
                  <a:lnTo>
                    <a:pt x="2481177" y="338"/>
                  </a:lnTo>
                  <a:lnTo>
                    <a:pt x="2530296" y="1354"/>
                  </a:lnTo>
                  <a:lnTo>
                    <a:pt x="2579383" y="3048"/>
                  </a:lnTo>
                  <a:lnTo>
                    <a:pt x="2628422" y="5419"/>
                  </a:lnTo>
                  <a:lnTo>
                    <a:pt x="2677396" y="8468"/>
                  </a:lnTo>
                  <a:lnTo>
                    <a:pt x="2726290" y="12194"/>
                  </a:lnTo>
                  <a:lnTo>
                    <a:pt x="2775086" y="16598"/>
                  </a:lnTo>
                  <a:lnTo>
                    <a:pt x="2823770" y="21679"/>
                  </a:lnTo>
                  <a:lnTo>
                    <a:pt x="2872325" y="27438"/>
                  </a:lnTo>
                  <a:lnTo>
                    <a:pt x="2920734" y="33874"/>
                  </a:lnTo>
                  <a:lnTo>
                    <a:pt x="2968983" y="40988"/>
                  </a:lnTo>
                  <a:lnTo>
                    <a:pt x="3017053" y="48779"/>
                  </a:lnTo>
                  <a:lnTo>
                    <a:pt x="3064931" y="57247"/>
                  </a:lnTo>
                  <a:lnTo>
                    <a:pt x="3112598" y="66393"/>
                  </a:lnTo>
                  <a:lnTo>
                    <a:pt x="3160040" y="76217"/>
                  </a:lnTo>
                  <a:lnTo>
                    <a:pt x="3207240" y="86718"/>
                  </a:lnTo>
                  <a:lnTo>
                    <a:pt x="3254181" y="97897"/>
                  </a:lnTo>
                  <a:lnTo>
                    <a:pt x="3300849" y="109753"/>
                  </a:lnTo>
                  <a:lnTo>
                    <a:pt x="3347226" y="122286"/>
                  </a:lnTo>
                  <a:lnTo>
                    <a:pt x="3393296" y="135497"/>
                  </a:lnTo>
                  <a:lnTo>
                    <a:pt x="3439044" y="149386"/>
                  </a:lnTo>
                  <a:lnTo>
                    <a:pt x="3484453" y="163952"/>
                  </a:lnTo>
                  <a:lnTo>
                    <a:pt x="3529508" y="179195"/>
                  </a:lnTo>
                  <a:lnTo>
                    <a:pt x="3574191" y="195116"/>
                  </a:lnTo>
                  <a:lnTo>
                    <a:pt x="3618487" y="211715"/>
                  </a:lnTo>
                  <a:lnTo>
                    <a:pt x="3662380" y="228991"/>
                  </a:lnTo>
                  <a:lnTo>
                    <a:pt x="3705853" y="246944"/>
                  </a:lnTo>
                  <a:lnTo>
                    <a:pt x="3748891" y="265575"/>
                  </a:lnTo>
                  <a:lnTo>
                    <a:pt x="3791477" y="284884"/>
                  </a:lnTo>
                  <a:lnTo>
                    <a:pt x="3833596" y="304869"/>
                  </a:lnTo>
                  <a:lnTo>
                    <a:pt x="3875230" y="325533"/>
                  </a:lnTo>
                  <a:lnTo>
                    <a:pt x="3916365" y="346874"/>
                  </a:lnTo>
                  <a:lnTo>
                    <a:pt x="3956983" y="368892"/>
                  </a:lnTo>
                  <a:lnTo>
                    <a:pt x="3997069" y="391588"/>
                  </a:lnTo>
                  <a:lnTo>
                    <a:pt x="4036606" y="414961"/>
                  </a:lnTo>
                  <a:lnTo>
                    <a:pt x="4075579" y="439012"/>
                  </a:lnTo>
                  <a:lnTo>
                    <a:pt x="4113971" y="463741"/>
                  </a:lnTo>
                  <a:lnTo>
                    <a:pt x="4151766" y="489146"/>
                  </a:lnTo>
                </a:path>
              </a:pathLst>
            </a:custGeom>
            <a:ln w="25400">
              <a:solidFill>
                <a:srgbClr val="000000"/>
              </a:solidFill>
            </a:ln>
          </p:spPr>
          <p:txBody>
            <a:bodyPr wrap="square" lIns="0" tIns="0" rIns="0" bIns="0" rtlCol="0"/>
            <a:lstStyle/>
            <a:p>
              <a:endParaRPr/>
            </a:p>
          </p:txBody>
        </p:sp>
        <p:sp>
          <p:nvSpPr>
            <p:cNvPr id="8" name="object 5"/>
            <p:cNvSpPr/>
            <p:nvPr/>
          </p:nvSpPr>
          <p:spPr>
            <a:xfrm>
              <a:off x="2866430" y="4402336"/>
              <a:ext cx="803672" cy="1518047"/>
            </a:xfrm>
            <a:custGeom>
              <a:avLst/>
              <a:gdLst/>
              <a:ahLst/>
              <a:cxnLst/>
              <a:rect l="l" t="t" r="r" b="b"/>
              <a:pathLst>
                <a:path w="1143000" h="2159000">
                  <a:moveTo>
                    <a:pt x="508000" y="0"/>
                  </a:moveTo>
                  <a:lnTo>
                    <a:pt x="340320" y="168671"/>
                  </a:lnTo>
                  <a:lnTo>
                    <a:pt x="293981" y="216370"/>
                  </a:lnTo>
                  <a:lnTo>
                    <a:pt x="252052" y="260541"/>
                  </a:lnTo>
                  <a:lnTo>
                    <a:pt x="214312" y="301624"/>
                  </a:lnTo>
                  <a:lnTo>
                    <a:pt x="180541" y="340063"/>
                  </a:lnTo>
                  <a:lnTo>
                    <a:pt x="150518" y="376296"/>
                  </a:lnTo>
                  <a:lnTo>
                    <a:pt x="124023" y="410765"/>
                  </a:lnTo>
                  <a:lnTo>
                    <a:pt x="100835" y="443912"/>
                  </a:lnTo>
                  <a:lnTo>
                    <a:pt x="63500" y="507999"/>
                  </a:lnTo>
                  <a:lnTo>
                    <a:pt x="36747" y="572087"/>
                  </a:lnTo>
                  <a:lnTo>
                    <a:pt x="18814" y="639703"/>
                  </a:lnTo>
                  <a:lnTo>
                    <a:pt x="7937" y="714374"/>
                  </a:lnTo>
                  <a:lnTo>
                    <a:pt x="4593" y="755458"/>
                  </a:lnTo>
                  <a:lnTo>
                    <a:pt x="2351" y="799629"/>
                  </a:lnTo>
                  <a:lnTo>
                    <a:pt x="992" y="847328"/>
                  </a:lnTo>
                  <a:lnTo>
                    <a:pt x="293" y="898995"/>
                  </a:lnTo>
                  <a:lnTo>
                    <a:pt x="36" y="955072"/>
                  </a:lnTo>
                  <a:lnTo>
                    <a:pt x="0" y="1016000"/>
                  </a:lnTo>
                  <a:lnTo>
                    <a:pt x="2196" y="1075135"/>
                  </a:lnTo>
                  <a:lnTo>
                    <a:pt x="8555" y="1135138"/>
                  </a:lnTo>
                  <a:lnTo>
                    <a:pt x="18729" y="1195748"/>
                  </a:lnTo>
                  <a:lnTo>
                    <a:pt x="32371" y="1256704"/>
                  </a:lnTo>
                  <a:lnTo>
                    <a:pt x="49135" y="1317747"/>
                  </a:lnTo>
                  <a:lnTo>
                    <a:pt x="68673" y="1378617"/>
                  </a:lnTo>
                  <a:lnTo>
                    <a:pt x="90639" y="1439053"/>
                  </a:lnTo>
                  <a:lnTo>
                    <a:pt x="114687" y="1498796"/>
                  </a:lnTo>
                  <a:lnTo>
                    <a:pt x="140468" y="1557585"/>
                  </a:lnTo>
                  <a:lnTo>
                    <a:pt x="167637" y="1615160"/>
                  </a:lnTo>
                  <a:lnTo>
                    <a:pt x="195847" y="1671261"/>
                  </a:lnTo>
                  <a:lnTo>
                    <a:pt x="224750" y="1725627"/>
                  </a:lnTo>
                  <a:lnTo>
                    <a:pt x="254000" y="1777999"/>
                  </a:lnTo>
                  <a:lnTo>
                    <a:pt x="283249" y="1828117"/>
                  </a:lnTo>
                  <a:lnTo>
                    <a:pt x="312152" y="1875721"/>
                  </a:lnTo>
                  <a:lnTo>
                    <a:pt x="340362" y="1920549"/>
                  </a:lnTo>
                  <a:lnTo>
                    <a:pt x="367531" y="1962343"/>
                  </a:lnTo>
                  <a:lnTo>
                    <a:pt x="393312" y="2000842"/>
                  </a:lnTo>
                  <a:lnTo>
                    <a:pt x="417360" y="2035786"/>
                  </a:lnTo>
                  <a:lnTo>
                    <a:pt x="458864" y="2093968"/>
                  </a:lnTo>
                  <a:lnTo>
                    <a:pt x="489270" y="2134808"/>
                  </a:lnTo>
                  <a:lnTo>
                    <a:pt x="508000" y="2159000"/>
                  </a:lnTo>
                  <a:lnTo>
                    <a:pt x="1143000" y="1016000"/>
                  </a:lnTo>
                  <a:lnTo>
                    <a:pt x="508000" y="0"/>
                  </a:lnTo>
                  <a:close/>
                </a:path>
              </a:pathLst>
            </a:custGeom>
            <a:solidFill>
              <a:srgbClr val="ED2024"/>
            </a:solidFill>
          </p:spPr>
          <p:txBody>
            <a:bodyPr wrap="square" lIns="0" tIns="0" rIns="0" bIns="0" rtlCol="0"/>
            <a:lstStyle/>
            <a:p>
              <a:endParaRPr/>
            </a:p>
          </p:txBody>
        </p:sp>
        <p:sp>
          <p:nvSpPr>
            <p:cNvPr id="9" name="object 6"/>
            <p:cNvSpPr/>
            <p:nvPr/>
          </p:nvSpPr>
          <p:spPr>
            <a:xfrm>
              <a:off x="3598664" y="4813101"/>
              <a:ext cx="2696766" cy="634008"/>
            </a:xfrm>
            <a:custGeom>
              <a:avLst/>
              <a:gdLst/>
              <a:ahLst/>
              <a:cxnLst/>
              <a:rect l="l" t="t" r="r" b="b"/>
              <a:pathLst>
                <a:path w="3835400" h="901700">
                  <a:moveTo>
                    <a:pt x="3835400" y="0"/>
                  </a:moveTo>
                  <a:lnTo>
                    <a:pt x="0" y="450850"/>
                  </a:lnTo>
                  <a:lnTo>
                    <a:pt x="3835400" y="901700"/>
                  </a:lnTo>
                  <a:lnTo>
                    <a:pt x="3835400" y="0"/>
                  </a:lnTo>
                  <a:close/>
                </a:path>
              </a:pathLst>
            </a:custGeom>
            <a:solidFill>
              <a:srgbClr val="FF2800"/>
            </a:solidFill>
          </p:spPr>
          <p:txBody>
            <a:bodyPr wrap="square" lIns="0" tIns="0" rIns="0" bIns="0" rtlCol="0"/>
            <a:lstStyle/>
            <a:p>
              <a:endParaRPr/>
            </a:p>
          </p:txBody>
        </p:sp>
        <p:sp>
          <p:nvSpPr>
            <p:cNvPr id="10" name="object 7"/>
            <p:cNvSpPr/>
            <p:nvPr/>
          </p:nvSpPr>
          <p:spPr>
            <a:xfrm>
              <a:off x="3314807" y="4741664"/>
              <a:ext cx="757130" cy="759023"/>
            </a:xfrm>
            <a:prstGeom prst="rect">
              <a:avLst/>
            </a:prstGeom>
            <a:blipFill>
              <a:blip r:embed="rId2" cstate="print"/>
              <a:stretch>
                <a:fillRect/>
              </a:stretch>
            </a:blipFill>
          </p:spPr>
          <p:txBody>
            <a:bodyPr wrap="square" lIns="0" tIns="0" rIns="0" bIns="0" rtlCol="0"/>
            <a:lstStyle/>
            <a:p>
              <a:endParaRPr/>
            </a:p>
          </p:txBody>
        </p:sp>
        <p:sp>
          <p:nvSpPr>
            <p:cNvPr id="11" name="object 8"/>
            <p:cNvSpPr/>
            <p:nvPr/>
          </p:nvSpPr>
          <p:spPr>
            <a:xfrm>
              <a:off x="3036999" y="5698046"/>
              <a:ext cx="301823" cy="301823"/>
            </a:xfrm>
            <a:custGeom>
              <a:avLst/>
              <a:gdLst/>
              <a:ahLst/>
              <a:cxnLst/>
              <a:rect l="l" t="t" r="r" b="b"/>
              <a:pathLst>
                <a:path w="429260" h="429259">
                  <a:moveTo>
                    <a:pt x="238254" y="0"/>
                  </a:moveTo>
                  <a:lnTo>
                    <a:pt x="190970" y="0"/>
                  </a:lnTo>
                  <a:lnTo>
                    <a:pt x="144602" y="10324"/>
                  </a:lnTo>
                  <a:lnTo>
                    <a:pt x="100982" y="30972"/>
                  </a:lnTo>
                  <a:lnTo>
                    <a:pt x="61945" y="61945"/>
                  </a:lnTo>
                  <a:lnTo>
                    <a:pt x="30972" y="100982"/>
                  </a:lnTo>
                  <a:lnTo>
                    <a:pt x="10324" y="144602"/>
                  </a:lnTo>
                  <a:lnTo>
                    <a:pt x="0" y="190970"/>
                  </a:lnTo>
                  <a:lnTo>
                    <a:pt x="0" y="238254"/>
                  </a:lnTo>
                  <a:lnTo>
                    <a:pt x="10324" y="284623"/>
                  </a:lnTo>
                  <a:lnTo>
                    <a:pt x="30972" y="328242"/>
                  </a:lnTo>
                  <a:lnTo>
                    <a:pt x="61945" y="367279"/>
                  </a:lnTo>
                  <a:lnTo>
                    <a:pt x="100982" y="398250"/>
                  </a:lnTo>
                  <a:lnTo>
                    <a:pt x="144602" y="418898"/>
                  </a:lnTo>
                  <a:lnTo>
                    <a:pt x="190970" y="429222"/>
                  </a:lnTo>
                  <a:lnTo>
                    <a:pt x="238254" y="429222"/>
                  </a:lnTo>
                  <a:lnTo>
                    <a:pt x="284623" y="418898"/>
                  </a:lnTo>
                  <a:lnTo>
                    <a:pt x="328242" y="398250"/>
                  </a:lnTo>
                  <a:lnTo>
                    <a:pt x="367279" y="367279"/>
                  </a:lnTo>
                  <a:lnTo>
                    <a:pt x="398252" y="328242"/>
                  </a:lnTo>
                  <a:lnTo>
                    <a:pt x="418900" y="284623"/>
                  </a:lnTo>
                  <a:lnTo>
                    <a:pt x="429225" y="238254"/>
                  </a:lnTo>
                  <a:lnTo>
                    <a:pt x="429225" y="190970"/>
                  </a:lnTo>
                  <a:lnTo>
                    <a:pt x="418900" y="144602"/>
                  </a:lnTo>
                  <a:lnTo>
                    <a:pt x="398252" y="100982"/>
                  </a:lnTo>
                  <a:lnTo>
                    <a:pt x="367279" y="61945"/>
                  </a:lnTo>
                  <a:lnTo>
                    <a:pt x="328242" y="30972"/>
                  </a:lnTo>
                  <a:lnTo>
                    <a:pt x="284623" y="10324"/>
                  </a:lnTo>
                  <a:lnTo>
                    <a:pt x="238254" y="0"/>
                  </a:lnTo>
                  <a:close/>
                </a:path>
              </a:pathLst>
            </a:custGeom>
            <a:solidFill>
              <a:srgbClr val="0056D6"/>
            </a:solidFill>
          </p:spPr>
          <p:txBody>
            <a:bodyPr wrap="square" lIns="0" tIns="0" rIns="0" bIns="0" rtlCol="0"/>
            <a:lstStyle/>
            <a:p>
              <a:endParaRPr/>
            </a:p>
          </p:txBody>
        </p:sp>
        <p:sp>
          <p:nvSpPr>
            <p:cNvPr id="12" name="object 9"/>
            <p:cNvSpPr/>
            <p:nvPr/>
          </p:nvSpPr>
          <p:spPr>
            <a:xfrm>
              <a:off x="3036999" y="5698046"/>
              <a:ext cx="301823" cy="301823"/>
            </a:xfrm>
            <a:custGeom>
              <a:avLst/>
              <a:gdLst/>
              <a:ahLst/>
              <a:cxnLst/>
              <a:rect l="l" t="t" r="r" b="b"/>
              <a:pathLst>
                <a:path w="429260" h="429259">
                  <a:moveTo>
                    <a:pt x="367279" y="61945"/>
                  </a:moveTo>
                  <a:lnTo>
                    <a:pt x="398252" y="100982"/>
                  </a:lnTo>
                  <a:lnTo>
                    <a:pt x="418900" y="144602"/>
                  </a:lnTo>
                  <a:lnTo>
                    <a:pt x="429225" y="190970"/>
                  </a:lnTo>
                  <a:lnTo>
                    <a:pt x="429225" y="238254"/>
                  </a:lnTo>
                  <a:lnTo>
                    <a:pt x="418900" y="284623"/>
                  </a:lnTo>
                  <a:lnTo>
                    <a:pt x="398252" y="328242"/>
                  </a:lnTo>
                  <a:lnTo>
                    <a:pt x="367279" y="367279"/>
                  </a:lnTo>
                  <a:lnTo>
                    <a:pt x="328242" y="398252"/>
                  </a:lnTo>
                  <a:lnTo>
                    <a:pt x="284623" y="418900"/>
                  </a:lnTo>
                  <a:lnTo>
                    <a:pt x="238254" y="429225"/>
                  </a:lnTo>
                  <a:lnTo>
                    <a:pt x="190970" y="429225"/>
                  </a:lnTo>
                  <a:lnTo>
                    <a:pt x="144602" y="418900"/>
                  </a:lnTo>
                  <a:lnTo>
                    <a:pt x="100982" y="398252"/>
                  </a:lnTo>
                  <a:lnTo>
                    <a:pt x="61945" y="367279"/>
                  </a:lnTo>
                  <a:lnTo>
                    <a:pt x="30972" y="328242"/>
                  </a:lnTo>
                  <a:lnTo>
                    <a:pt x="10324" y="284623"/>
                  </a:lnTo>
                  <a:lnTo>
                    <a:pt x="0" y="238254"/>
                  </a:lnTo>
                  <a:lnTo>
                    <a:pt x="0" y="190970"/>
                  </a:lnTo>
                  <a:lnTo>
                    <a:pt x="10324" y="144602"/>
                  </a:lnTo>
                  <a:lnTo>
                    <a:pt x="30972" y="100982"/>
                  </a:lnTo>
                  <a:lnTo>
                    <a:pt x="61945" y="61945"/>
                  </a:lnTo>
                  <a:lnTo>
                    <a:pt x="100982" y="30972"/>
                  </a:lnTo>
                  <a:lnTo>
                    <a:pt x="144602" y="10324"/>
                  </a:lnTo>
                  <a:lnTo>
                    <a:pt x="190970" y="0"/>
                  </a:lnTo>
                  <a:lnTo>
                    <a:pt x="238254" y="0"/>
                  </a:lnTo>
                  <a:lnTo>
                    <a:pt x="284623" y="10324"/>
                  </a:lnTo>
                  <a:lnTo>
                    <a:pt x="328242" y="30972"/>
                  </a:lnTo>
                  <a:lnTo>
                    <a:pt x="367279" y="61945"/>
                  </a:lnTo>
                </a:path>
              </a:pathLst>
            </a:custGeom>
            <a:ln w="25400">
              <a:solidFill>
                <a:srgbClr val="000000"/>
              </a:solidFill>
            </a:ln>
          </p:spPr>
          <p:txBody>
            <a:bodyPr wrap="square" lIns="0" tIns="0" rIns="0" bIns="0" rtlCol="0"/>
            <a:lstStyle/>
            <a:p>
              <a:endParaRPr/>
            </a:p>
          </p:txBody>
        </p:sp>
        <p:sp>
          <p:nvSpPr>
            <p:cNvPr id="13" name="object 10"/>
            <p:cNvSpPr/>
            <p:nvPr/>
          </p:nvSpPr>
          <p:spPr>
            <a:xfrm>
              <a:off x="3072718" y="4215718"/>
              <a:ext cx="301823" cy="301823"/>
            </a:xfrm>
            <a:custGeom>
              <a:avLst/>
              <a:gdLst/>
              <a:ahLst/>
              <a:cxnLst/>
              <a:rect l="l" t="t" r="r" b="b"/>
              <a:pathLst>
                <a:path w="429260" h="429260">
                  <a:moveTo>
                    <a:pt x="238254" y="0"/>
                  </a:moveTo>
                  <a:lnTo>
                    <a:pt x="190970" y="0"/>
                  </a:lnTo>
                  <a:lnTo>
                    <a:pt x="144602" y="10324"/>
                  </a:lnTo>
                  <a:lnTo>
                    <a:pt x="100982" y="30972"/>
                  </a:lnTo>
                  <a:lnTo>
                    <a:pt x="61945" y="61945"/>
                  </a:lnTo>
                  <a:lnTo>
                    <a:pt x="30972" y="100982"/>
                  </a:lnTo>
                  <a:lnTo>
                    <a:pt x="10324" y="144602"/>
                  </a:lnTo>
                  <a:lnTo>
                    <a:pt x="0" y="190970"/>
                  </a:lnTo>
                  <a:lnTo>
                    <a:pt x="0" y="238254"/>
                  </a:lnTo>
                  <a:lnTo>
                    <a:pt x="10324" y="284623"/>
                  </a:lnTo>
                  <a:lnTo>
                    <a:pt x="30972" y="328242"/>
                  </a:lnTo>
                  <a:lnTo>
                    <a:pt x="61945" y="367279"/>
                  </a:lnTo>
                  <a:lnTo>
                    <a:pt x="100982" y="398252"/>
                  </a:lnTo>
                  <a:lnTo>
                    <a:pt x="144602" y="418900"/>
                  </a:lnTo>
                  <a:lnTo>
                    <a:pt x="190970" y="429225"/>
                  </a:lnTo>
                  <a:lnTo>
                    <a:pt x="238254" y="429225"/>
                  </a:lnTo>
                  <a:lnTo>
                    <a:pt x="284623" y="418900"/>
                  </a:lnTo>
                  <a:lnTo>
                    <a:pt x="328242" y="398252"/>
                  </a:lnTo>
                  <a:lnTo>
                    <a:pt x="367279" y="367279"/>
                  </a:lnTo>
                  <a:lnTo>
                    <a:pt x="398252" y="328242"/>
                  </a:lnTo>
                  <a:lnTo>
                    <a:pt x="418900" y="284623"/>
                  </a:lnTo>
                  <a:lnTo>
                    <a:pt x="429225" y="238254"/>
                  </a:lnTo>
                  <a:lnTo>
                    <a:pt x="429225" y="190970"/>
                  </a:lnTo>
                  <a:lnTo>
                    <a:pt x="418900" y="144602"/>
                  </a:lnTo>
                  <a:lnTo>
                    <a:pt x="398252" y="100982"/>
                  </a:lnTo>
                  <a:lnTo>
                    <a:pt x="367279" y="61945"/>
                  </a:lnTo>
                  <a:lnTo>
                    <a:pt x="328242" y="30972"/>
                  </a:lnTo>
                  <a:lnTo>
                    <a:pt x="284623" y="10324"/>
                  </a:lnTo>
                  <a:lnTo>
                    <a:pt x="238254" y="0"/>
                  </a:lnTo>
                  <a:close/>
                </a:path>
              </a:pathLst>
            </a:custGeom>
            <a:solidFill>
              <a:srgbClr val="0056D6"/>
            </a:solidFill>
          </p:spPr>
          <p:txBody>
            <a:bodyPr wrap="square" lIns="0" tIns="0" rIns="0" bIns="0" rtlCol="0"/>
            <a:lstStyle/>
            <a:p>
              <a:endParaRPr/>
            </a:p>
          </p:txBody>
        </p:sp>
        <p:sp>
          <p:nvSpPr>
            <p:cNvPr id="14" name="object 11"/>
            <p:cNvSpPr/>
            <p:nvPr/>
          </p:nvSpPr>
          <p:spPr>
            <a:xfrm>
              <a:off x="3072718" y="4215718"/>
              <a:ext cx="301823" cy="301823"/>
            </a:xfrm>
            <a:custGeom>
              <a:avLst/>
              <a:gdLst/>
              <a:ahLst/>
              <a:cxnLst/>
              <a:rect l="l" t="t" r="r" b="b"/>
              <a:pathLst>
                <a:path w="429260" h="429260">
                  <a:moveTo>
                    <a:pt x="367279" y="61945"/>
                  </a:moveTo>
                  <a:lnTo>
                    <a:pt x="398252" y="100982"/>
                  </a:lnTo>
                  <a:lnTo>
                    <a:pt x="418900" y="144602"/>
                  </a:lnTo>
                  <a:lnTo>
                    <a:pt x="429225" y="190970"/>
                  </a:lnTo>
                  <a:lnTo>
                    <a:pt x="429225" y="238254"/>
                  </a:lnTo>
                  <a:lnTo>
                    <a:pt x="418900" y="284623"/>
                  </a:lnTo>
                  <a:lnTo>
                    <a:pt x="398252" y="328242"/>
                  </a:lnTo>
                  <a:lnTo>
                    <a:pt x="367279" y="367279"/>
                  </a:lnTo>
                  <a:lnTo>
                    <a:pt x="328242" y="398252"/>
                  </a:lnTo>
                  <a:lnTo>
                    <a:pt x="284623" y="418900"/>
                  </a:lnTo>
                  <a:lnTo>
                    <a:pt x="238254" y="429225"/>
                  </a:lnTo>
                  <a:lnTo>
                    <a:pt x="190970" y="429225"/>
                  </a:lnTo>
                  <a:lnTo>
                    <a:pt x="144602" y="418900"/>
                  </a:lnTo>
                  <a:lnTo>
                    <a:pt x="100982" y="398252"/>
                  </a:lnTo>
                  <a:lnTo>
                    <a:pt x="61945" y="367279"/>
                  </a:lnTo>
                  <a:lnTo>
                    <a:pt x="30972" y="328242"/>
                  </a:lnTo>
                  <a:lnTo>
                    <a:pt x="10324" y="284623"/>
                  </a:lnTo>
                  <a:lnTo>
                    <a:pt x="0" y="238254"/>
                  </a:lnTo>
                  <a:lnTo>
                    <a:pt x="0" y="190970"/>
                  </a:lnTo>
                  <a:lnTo>
                    <a:pt x="10324" y="144602"/>
                  </a:lnTo>
                  <a:lnTo>
                    <a:pt x="30972" y="100982"/>
                  </a:lnTo>
                  <a:lnTo>
                    <a:pt x="61945" y="61945"/>
                  </a:lnTo>
                  <a:lnTo>
                    <a:pt x="100982" y="30972"/>
                  </a:lnTo>
                  <a:lnTo>
                    <a:pt x="144602" y="10324"/>
                  </a:lnTo>
                  <a:lnTo>
                    <a:pt x="190970" y="0"/>
                  </a:lnTo>
                  <a:lnTo>
                    <a:pt x="238254" y="0"/>
                  </a:lnTo>
                  <a:lnTo>
                    <a:pt x="284623" y="10324"/>
                  </a:lnTo>
                  <a:lnTo>
                    <a:pt x="328242" y="30972"/>
                  </a:lnTo>
                  <a:lnTo>
                    <a:pt x="367279" y="61945"/>
                  </a:lnTo>
                </a:path>
              </a:pathLst>
            </a:custGeom>
            <a:ln w="25400">
              <a:solidFill>
                <a:srgbClr val="000000"/>
              </a:solidFill>
            </a:ln>
          </p:spPr>
          <p:txBody>
            <a:bodyPr wrap="square" lIns="0" tIns="0" rIns="0" bIns="0" rtlCol="0"/>
            <a:lstStyle/>
            <a:p>
              <a:endParaRPr/>
            </a:p>
          </p:txBody>
        </p:sp>
        <p:sp>
          <p:nvSpPr>
            <p:cNvPr id="15" name="object 12"/>
            <p:cNvSpPr/>
            <p:nvPr/>
          </p:nvSpPr>
          <p:spPr>
            <a:xfrm>
              <a:off x="6064163" y="5278350"/>
              <a:ext cx="301823" cy="301823"/>
            </a:xfrm>
            <a:custGeom>
              <a:avLst/>
              <a:gdLst/>
              <a:ahLst/>
              <a:cxnLst/>
              <a:rect l="l" t="t" r="r" b="b"/>
              <a:pathLst>
                <a:path w="429259" h="429259">
                  <a:moveTo>
                    <a:pt x="238254" y="0"/>
                  </a:moveTo>
                  <a:lnTo>
                    <a:pt x="190970" y="0"/>
                  </a:lnTo>
                  <a:lnTo>
                    <a:pt x="144602" y="10324"/>
                  </a:lnTo>
                  <a:lnTo>
                    <a:pt x="100982" y="30972"/>
                  </a:lnTo>
                  <a:lnTo>
                    <a:pt x="61945" y="61945"/>
                  </a:lnTo>
                  <a:lnTo>
                    <a:pt x="30972" y="100982"/>
                  </a:lnTo>
                  <a:lnTo>
                    <a:pt x="10324" y="144602"/>
                  </a:lnTo>
                  <a:lnTo>
                    <a:pt x="0" y="190970"/>
                  </a:lnTo>
                  <a:lnTo>
                    <a:pt x="0" y="238254"/>
                  </a:lnTo>
                  <a:lnTo>
                    <a:pt x="10324" y="284623"/>
                  </a:lnTo>
                  <a:lnTo>
                    <a:pt x="30972" y="328242"/>
                  </a:lnTo>
                  <a:lnTo>
                    <a:pt x="61945" y="367279"/>
                  </a:lnTo>
                  <a:lnTo>
                    <a:pt x="100982" y="398252"/>
                  </a:lnTo>
                  <a:lnTo>
                    <a:pt x="144602" y="418900"/>
                  </a:lnTo>
                  <a:lnTo>
                    <a:pt x="190970" y="429225"/>
                  </a:lnTo>
                  <a:lnTo>
                    <a:pt x="238254" y="429225"/>
                  </a:lnTo>
                  <a:lnTo>
                    <a:pt x="284623" y="418900"/>
                  </a:lnTo>
                  <a:lnTo>
                    <a:pt x="328242" y="398252"/>
                  </a:lnTo>
                  <a:lnTo>
                    <a:pt x="367279" y="367279"/>
                  </a:lnTo>
                  <a:lnTo>
                    <a:pt x="398252" y="328242"/>
                  </a:lnTo>
                  <a:lnTo>
                    <a:pt x="418900" y="284623"/>
                  </a:lnTo>
                  <a:lnTo>
                    <a:pt x="429225" y="238254"/>
                  </a:lnTo>
                  <a:lnTo>
                    <a:pt x="429225" y="190970"/>
                  </a:lnTo>
                  <a:lnTo>
                    <a:pt x="418900" y="144602"/>
                  </a:lnTo>
                  <a:lnTo>
                    <a:pt x="398252" y="100982"/>
                  </a:lnTo>
                  <a:lnTo>
                    <a:pt x="367279" y="61945"/>
                  </a:lnTo>
                  <a:lnTo>
                    <a:pt x="328242" y="30972"/>
                  </a:lnTo>
                  <a:lnTo>
                    <a:pt x="284623" y="10324"/>
                  </a:lnTo>
                  <a:lnTo>
                    <a:pt x="238254" y="0"/>
                  </a:lnTo>
                  <a:close/>
                </a:path>
              </a:pathLst>
            </a:custGeom>
            <a:solidFill>
              <a:srgbClr val="0056D6"/>
            </a:solidFill>
          </p:spPr>
          <p:txBody>
            <a:bodyPr wrap="square" lIns="0" tIns="0" rIns="0" bIns="0" rtlCol="0"/>
            <a:lstStyle/>
            <a:p>
              <a:endParaRPr/>
            </a:p>
          </p:txBody>
        </p:sp>
        <p:sp>
          <p:nvSpPr>
            <p:cNvPr id="16" name="object 13"/>
            <p:cNvSpPr/>
            <p:nvPr/>
          </p:nvSpPr>
          <p:spPr>
            <a:xfrm>
              <a:off x="6064163" y="5278350"/>
              <a:ext cx="301823" cy="301823"/>
            </a:xfrm>
            <a:custGeom>
              <a:avLst/>
              <a:gdLst/>
              <a:ahLst/>
              <a:cxnLst/>
              <a:rect l="l" t="t" r="r" b="b"/>
              <a:pathLst>
                <a:path w="429259" h="429259">
                  <a:moveTo>
                    <a:pt x="367279" y="61945"/>
                  </a:moveTo>
                  <a:lnTo>
                    <a:pt x="398252" y="100982"/>
                  </a:lnTo>
                  <a:lnTo>
                    <a:pt x="418900" y="144602"/>
                  </a:lnTo>
                  <a:lnTo>
                    <a:pt x="429225" y="190970"/>
                  </a:lnTo>
                  <a:lnTo>
                    <a:pt x="429225" y="238254"/>
                  </a:lnTo>
                  <a:lnTo>
                    <a:pt x="418900" y="284623"/>
                  </a:lnTo>
                  <a:lnTo>
                    <a:pt x="398252" y="328242"/>
                  </a:lnTo>
                  <a:lnTo>
                    <a:pt x="367279" y="367279"/>
                  </a:lnTo>
                  <a:lnTo>
                    <a:pt x="328242" y="398252"/>
                  </a:lnTo>
                  <a:lnTo>
                    <a:pt x="284623" y="418900"/>
                  </a:lnTo>
                  <a:lnTo>
                    <a:pt x="238254" y="429225"/>
                  </a:lnTo>
                  <a:lnTo>
                    <a:pt x="190970" y="429225"/>
                  </a:lnTo>
                  <a:lnTo>
                    <a:pt x="144602" y="418900"/>
                  </a:lnTo>
                  <a:lnTo>
                    <a:pt x="100982" y="398252"/>
                  </a:lnTo>
                  <a:lnTo>
                    <a:pt x="61945" y="367279"/>
                  </a:lnTo>
                  <a:lnTo>
                    <a:pt x="30972" y="328242"/>
                  </a:lnTo>
                  <a:lnTo>
                    <a:pt x="10324" y="284623"/>
                  </a:lnTo>
                  <a:lnTo>
                    <a:pt x="0" y="238254"/>
                  </a:lnTo>
                  <a:lnTo>
                    <a:pt x="0" y="190970"/>
                  </a:lnTo>
                  <a:lnTo>
                    <a:pt x="10324" y="144602"/>
                  </a:lnTo>
                  <a:lnTo>
                    <a:pt x="30972" y="100982"/>
                  </a:lnTo>
                  <a:lnTo>
                    <a:pt x="61945" y="61945"/>
                  </a:lnTo>
                  <a:lnTo>
                    <a:pt x="100982" y="30972"/>
                  </a:lnTo>
                  <a:lnTo>
                    <a:pt x="144602" y="10324"/>
                  </a:lnTo>
                  <a:lnTo>
                    <a:pt x="190970" y="0"/>
                  </a:lnTo>
                  <a:lnTo>
                    <a:pt x="238254" y="0"/>
                  </a:lnTo>
                  <a:lnTo>
                    <a:pt x="284623" y="10324"/>
                  </a:lnTo>
                  <a:lnTo>
                    <a:pt x="328242" y="30972"/>
                  </a:lnTo>
                  <a:lnTo>
                    <a:pt x="367279" y="61945"/>
                  </a:lnTo>
                </a:path>
              </a:pathLst>
            </a:custGeom>
            <a:ln w="25400">
              <a:solidFill>
                <a:srgbClr val="000000"/>
              </a:solidFill>
            </a:ln>
          </p:spPr>
          <p:txBody>
            <a:bodyPr wrap="square" lIns="0" tIns="0" rIns="0" bIns="0" rtlCol="0"/>
            <a:lstStyle/>
            <a:p>
              <a:endParaRPr/>
            </a:p>
          </p:txBody>
        </p:sp>
        <p:sp>
          <p:nvSpPr>
            <p:cNvPr id="17" name="object 14"/>
            <p:cNvSpPr/>
            <p:nvPr/>
          </p:nvSpPr>
          <p:spPr>
            <a:xfrm>
              <a:off x="6064163" y="4742569"/>
              <a:ext cx="301823" cy="301823"/>
            </a:xfrm>
            <a:custGeom>
              <a:avLst/>
              <a:gdLst/>
              <a:ahLst/>
              <a:cxnLst/>
              <a:rect l="l" t="t" r="r" b="b"/>
              <a:pathLst>
                <a:path w="429259" h="429259">
                  <a:moveTo>
                    <a:pt x="238254" y="0"/>
                  </a:moveTo>
                  <a:lnTo>
                    <a:pt x="190970" y="0"/>
                  </a:lnTo>
                  <a:lnTo>
                    <a:pt x="144602" y="10324"/>
                  </a:lnTo>
                  <a:lnTo>
                    <a:pt x="100982" y="30972"/>
                  </a:lnTo>
                  <a:lnTo>
                    <a:pt x="61945" y="61945"/>
                  </a:lnTo>
                  <a:lnTo>
                    <a:pt x="30972" y="100982"/>
                  </a:lnTo>
                  <a:lnTo>
                    <a:pt x="10324" y="144602"/>
                  </a:lnTo>
                  <a:lnTo>
                    <a:pt x="0" y="190970"/>
                  </a:lnTo>
                  <a:lnTo>
                    <a:pt x="0" y="238254"/>
                  </a:lnTo>
                  <a:lnTo>
                    <a:pt x="10324" y="284623"/>
                  </a:lnTo>
                  <a:lnTo>
                    <a:pt x="30972" y="328242"/>
                  </a:lnTo>
                  <a:lnTo>
                    <a:pt x="61945" y="367279"/>
                  </a:lnTo>
                  <a:lnTo>
                    <a:pt x="100982" y="398252"/>
                  </a:lnTo>
                  <a:lnTo>
                    <a:pt x="144602" y="418900"/>
                  </a:lnTo>
                  <a:lnTo>
                    <a:pt x="190970" y="429225"/>
                  </a:lnTo>
                  <a:lnTo>
                    <a:pt x="238254" y="429225"/>
                  </a:lnTo>
                  <a:lnTo>
                    <a:pt x="284623" y="418900"/>
                  </a:lnTo>
                  <a:lnTo>
                    <a:pt x="328242" y="398252"/>
                  </a:lnTo>
                  <a:lnTo>
                    <a:pt x="367279" y="367279"/>
                  </a:lnTo>
                  <a:lnTo>
                    <a:pt x="398252" y="328242"/>
                  </a:lnTo>
                  <a:lnTo>
                    <a:pt x="418900" y="284623"/>
                  </a:lnTo>
                  <a:lnTo>
                    <a:pt x="429225" y="238254"/>
                  </a:lnTo>
                  <a:lnTo>
                    <a:pt x="429225" y="190970"/>
                  </a:lnTo>
                  <a:lnTo>
                    <a:pt x="418900" y="144602"/>
                  </a:lnTo>
                  <a:lnTo>
                    <a:pt x="398252" y="100982"/>
                  </a:lnTo>
                  <a:lnTo>
                    <a:pt x="367279" y="61945"/>
                  </a:lnTo>
                  <a:lnTo>
                    <a:pt x="328242" y="30972"/>
                  </a:lnTo>
                  <a:lnTo>
                    <a:pt x="284623" y="10324"/>
                  </a:lnTo>
                  <a:lnTo>
                    <a:pt x="238254" y="0"/>
                  </a:lnTo>
                  <a:close/>
                </a:path>
              </a:pathLst>
            </a:custGeom>
            <a:solidFill>
              <a:srgbClr val="0056D6"/>
            </a:solidFill>
          </p:spPr>
          <p:txBody>
            <a:bodyPr wrap="square" lIns="0" tIns="0" rIns="0" bIns="0" rtlCol="0"/>
            <a:lstStyle/>
            <a:p>
              <a:endParaRPr/>
            </a:p>
          </p:txBody>
        </p:sp>
        <p:sp>
          <p:nvSpPr>
            <p:cNvPr id="18" name="object 15"/>
            <p:cNvSpPr/>
            <p:nvPr/>
          </p:nvSpPr>
          <p:spPr>
            <a:xfrm>
              <a:off x="6064163" y="4742569"/>
              <a:ext cx="301823" cy="301823"/>
            </a:xfrm>
            <a:custGeom>
              <a:avLst/>
              <a:gdLst/>
              <a:ahLst/>
              <a:cxnLst/>
              <a:rect l="l" t="t" r="r" b="b"/>
              <a:pathLst>
                <a:path w="429259" h="429259">
                  <a:moveTo>
                    <a:pt x="367279" y="61945"/>
                  </a:moveTo>
                  <a:lnTo>
                    <a:pt x="398252" y="100982"/>
                  </a:lnTo>
                  <a:lnTo>
                    <a:pt x="418900" y="144602"/>
                  </a:lnTo>
                  <a:lnTo>
                    <a:pt x="429225" y="190970"/>
                  </a:lnTo>
                  <a:lnTo>
                    <a:pt x="429225" y="238254"/>
                  </a:lnTo>
                  <a:lnTo>
                    <a:pt x="418900" y="284623"/>
                  </a:lnTo>
                  <a:lnTo>
                    <a:pt x="398252" y="328242"/>
                  </a:lnTo>
                  <a:lnTo>
                    <a:pt x="367279" y="367279"/>
                  </a:lnTo>
                  <a:lnTo>
                    <a:pt x="328242" y="398252"/>
                  </a:lnTo>
                  <a:lnTo>
                    <a:pt x="284623" y="418900"/>
                  </a:lnTo>
                  <a:lnTo>
                    <a:pt x="238254" y="429225"/>
                  </a:lnTo>
                  <a:lnTo>
                    <a:pt x="190970" y="429225"/>
                  </a:lnTo>
                  <a:lnTo>
                    <a:pt x="144602" y="418900"/>
                  </a:lnTo>
                  <a:lnTo>
                    <a:pt x="100982" y="398252"/>
                  </a:lnTo>
                  <a:lnTo>
                    <a:pt x="61945" y="367279"/>
                  </a:lnTo>
                  <a:lnTo>
                    <a:pt x="30972" y="328242"/>
                  </a:lnTo>
                  <a:lnTo>
                    <a:pt x="10324" y="284623"/>
                  </a:lnTo>
                  <a:lnTo>
                    <a:pt x="0" y="238254"/>
                  </a:lnTo>
                  <a:lnTo>
                    <a:pt x="0" y="190970"/>
                  </a:lnTo>
                  <a:lnTo>
                    <a:pt x="10324" y="144602"/>
                  </a:lnTo>
                  <a:lnTo>
                    <a:pt x="30972" y="100982"/>
                  </a:lnTo>
                  <a:lnTo>
                    <a:pt x="61945" y="61945"/>
                  </a:lnTo>
                  <a:lnTo>
                    <a:pt x="100982" y="30972"/>
                  </a:lnTo>
                  <a:lnTo>
                    <a:pt x="144602" y="10324"/>
                  </a:lnTo>
                  <a:lnTo>
                    <a:pt x="190970" y="0"/>
                  </a:lnTo>
                  <a:lnTo>
                    <a:pt x="238254" y="0"/>
                  </a:lnTo>
                  <a:lnTo>
                    <a:pt x="284623" y="10324"/>
                  </a:lnTo>
                  <a:lnTo>
                    <a:pt x="328242" y="30972"/>
                  </a:lnTo>
                  <a:lnTo>
                    <a:pt x="367279" y="61945"/>
                  </a:lnTo>
                </a:path>
              </a:pathLst>
            </a:custGeom>
            <a:ln w="2540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444629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blinds(horizontal)">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998"/>
                                        </p:tgtEl>
                                        <p:attrNameLst>
                                          <p:attrName>style.visibility</p:attrName>
                                        </p:attrNameLst>
                                      </p:cBhvr>
                                      <p:to>
                                        <p:strVal val="visible"/>
                                      </p:to>
                                    </p:set>
                                    <p:animEffect transition="in" filter="blinds(horizontal)">
                                      <p:cBhvr>
                                        <p:cTn id="12"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altLang="en-US" dirty="0" smtClean="0"/>
              <a:t>Kepler’s </a:t>
            </a:r>
            <a:r>
              <a:rPr lang="en-US" altLang="en-US" dirty="0" smtClean="0">
                <a:solidFill>
                  <a:srgbClr val="FF0000"/>
                </a:solidFill>
              </a:rPr>
              <a:t>Third</a:t>
            </a:r>
            <a:r>
              <a:rPr lang="en-US" altLang="en-US" dirty="0" smtClean="0"/>
              <a:t> Law</a:t>
            </a:r>
          </a:p>
        </p:txBody>
      </p:sp>
      <p:sp>
        <p:nvSpPr>
          <p:cNvPr id="87043" name="Rectangle 3"/>
          <p:cNvSpPr>
            <a:spLocks noGrp="1" noChangeArrowheads="1"/>
          </p:cNvSpPr>
          <p:nvPr>
            <p:ph type="body" sz="half" idx="1"/>
          </p:nvPr>
        </p:nvSpPr>
        <p:spPr>
          <a:xfrm>
            <a:off x="1981200" y="1143000"/>
            <a:ext cx="8305800" cy="5715000"/>
          </a:xfrm>
        </p:spPr>
        <p:txBody>
          <a:bodyPr/>
          <a:lstStyle/>
          <a:p>
            <a:pPr eaLnBrk="1" hangingPunct="1">
              <a:defRPr/>
            </a:pPr>
            <a:r>
              <a:rPr lang="en-US" altLang="en-US" dirty="0" smtClean="0"/>
              <a:t>The ratio of </a:t>
            </a:r>
            <a:r>
              <a:rPr lang="en-US" altLang="en-US" i="1" dirty="0" smtClean="0"/>
              <a:t>period squared</a:t>
            </a:r>
            <a:r>
              <a:rPr lang="en-US" altLang="en-US" dirty="0" smtClean="0"/>
              <a:t> to </a:t>
            </a:r>
            <a:r>
              <a:rPr lang="en-US" altLang="en-US" i="1" dirty="0" smtClean="0"/>
              <a:t>orbital radius</a:t>
            </a:r>
            <a:r>
              <a:rPr lang="en-US" altLang="en-US" dirty="0" smtClean="0"/>
              <a:t> (average distance to sun) </a:t>
            </a:r>
            <a:r>
              <a:rPr lang="en-US" altLang="en-US" i="1" dirty="0" smtClean="0"/>
              <a:t>cubed</a:t>
            </a:r>
            <a:r>
              <a:rPr lang="en-US" altLang="en-US" dirty="0" smtClean="0"/>
              <a:t> will be the same for all objects orbiting the same body.</a:t>
            </a:r>
          </a:p>
          <a:p>
            <a:pPr eaLnBrk="1" hangingPunct="1">
              <a:buFont typeface="Wingdings" panose="05000000000000000000" pitchFamily="2" charset="2"/>
              <a:buNone/>
              <a:defRPr/>
            </a:pPr>
            <a:endParaRPr lang="en-US" altLang="en-US" dirty="0" smtClean="0"/>
          </a:p>
        </p:txBody>
      </p:sp>
      <p:graphicFrame>
        <p:nvGraphicFramePr>
          <p:cNvPr id="87044" name="Object 4"/>
          <p:cNvGraphicFramePr>
            <a:graphicFrameLocks noGrp="1" noChangeAspect="1"/>
          </p:cNvGraphicFramePr>
          <p:nvPr>
            <p:ph sz="half" idx="2"/>
            <p:extLst>
              <p:ext uri="{D42A27DB-BD31-4B8C-83A1-F6EECF244321}">
                <p14:modId xmlns:p14="http://schemas.microsoft.com/office/powerpoint/2010/main" val="2905025307"/>
              </p:ext>
            </p:extLst>
          </p:nvPr>
        </p:nvGraphicFramePr>
        <p:xfrm>
          <a:off x="6597650" y="3284538"/>
          <a:ext cx="3613150" cy="2692400"/>
        </p:xfrm>
        <a:graphic>
          <a:graphicData uri="http://schemas.openxmlformats.org/presentationml/2006/ole">
            <mc:AlternateContent xmlns:mc="http://schemas.openxmlformats.org/markup-compatibility/2006">
              <mc:Choice xmlns:v="urn:schemas-microsoft-com:vml" Requires="v">
                <p:oleObj spid="_x0000_s2077" name="Equation" r:id="rId3" imgW="647640" imgH="482400" progId="Equation.3">
                  <p:embed/>
                </p:oleObj>
              </mc:Choice>
              <mc:Fallback>
                <p:oleObj name="Equation" r:id="rId3" imgW="647640" imgH="482400" progId="Equation.3">
                  <p:embed/>
                  <p:pic>
                    <p:nvPicPr>
                      <p:cNvPr id="0" name=""/>
                      <p:cNvPicPr>
                        <a:picLocks noChangeAspect="1" noChangeArrowheads="1"/>
                      </p:cNvPicPr>
                      <p:nvPr/>
                    </p:nvPicPr>
                    <p:blipFill>
                      <a:blip r:embed="rId4"/>
                      <a:srcRect/>
                      <a:stretch>
                        <a:fillRect/>
                      </a:stretch>
                    </p:blipFill>
                    <p:spPr bwMode="auto">
                      <a:xfrm>
                        <a:off x="6597650" y="3284538"/>
                        <a:ext cx="3613150" cy="269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6" name="Text Box 6"/>
          <p:cNvSpPr txBox="1">
            <a:spLocks noChangeArrowheads="1"/>
          </p:cNvSpPr>
          <p:nvPr/>
        </p:nvSpPr>
        <p:spPr bwMode="auto">
          <a:xfrm>
            <a:off x="2286000" y="3733800"/>
            <a:ext cx="41148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buClr>
                <a:schemeClr val="hlink"/>
              </a:buClr>
              <a:buSzPct val="75000"/>
              <a:buFont typeface="Wingdings" panose="05000000000000000000" pitchFamily="2" charset="2"/>
              <a:buNone/>
              <a:defRPr/>
            </a:pPr>
            <a:r>
              <a:rPr lang="en-US" altLang="en-US">
                <a:effectLst>
                  <a:outerShdw blurRad="38100" dist="38100" dir="2700000" algn="tl">
                    <a:srgbClr val="010199"/>
                  </a:outerShdw>
                </a:effectLst>
              </a:rPr>
              <a:t>T = Period of revolution (time it takes to orbit the sun)</a:t>
            </a:r>
          </a:p>
          <a:p>
            <a:pPr eaLnBrk="1" hangingPunct="1">
              <a:spcBef>
                <a:spcPct val="20000"/>
              </a:spcBef>
              <a:buClr>
                <a:schemeClr val="hlink"/>
              </a:buClr>
              <a:buSzPct val="75000"/>
              <a:buFont typeface="Wingdings" panose="05000000000000000000" pitchFamily="2" charset="2"/>
              <a:buNone/>
              <a:defRPr/>
            </a:pPr>
            <a:endParaRPr lang="en-US" altLang="en-US">
              <a:effectLst>
                <a:outerShdw blurRad="38100" dist="38100" dir="2700000" algn="tl">
                  <a:srgbClr val="010199"/>
                </a:outerShdw>
              </a:effectLst>
            </a:endParaRPr>
          </a:p>
          <a:p>
            <a:pPr eaLnBrk="1" hangingPunct="1">
              <a:spcBef>
                <a:spcPct val="20000"/>
              </a:spcBef>
              <a:buClr>
                <a:schemeClr val="hlink"/>
              </a:buClr>
              <a:buSzPct val="75000"/>
              <a:buFont typeface="Wingdings" panose="05000000000000000000" pitchFamily="2" charset="2"/>
              <a:buNone/>
              <a:defRPr/>
            </a:pPr>
            <a:r>
              <a:rPr lang="en-US" altLang="en-US">
                <a:effectLst>
                  <a:outerShdw blurRad="38100" dist="38100" dir="2700000" algn="tl">
                    <a:srgbClr val="010199"/>
                  </a:outerShdw>
                </a:effectLst>
              </a:rPr>
              <a:t>R = orbital Radius (average distance from planet to sun)</a:t>
            </a:r>
          </a:p>
          <a:p>
            <a:pPr>
              <a:spcBef>
                <a:spcPct val="50000"/>
              </a:spcBef>
              <a:defRPr/>
            </a:pPr>
            <a:endParaRPr lang="en-US" altLang="en-US"/>
          </a:p>
        </p:txBody>
      </p:sp>
    </p:spTree>
    <p:extLst>
      <p:ext uri="{BB962C8B-B14F-4D97-AF65-F5344CB8AC3E}">
        <p14:creationId xmlns:p14="http://schemas.microsoft.com/office/powerpoint/2010/main" val="1749169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blinds(horizontal)">
                                      <p:cBhvr>
                                        <p:cTn id="7" dur="500"/>
                                        <p:tgtEl>
                                          <p:spTgt spid="87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044"/>
                                        </p:tgtEl>
                                        <p:attrNameLst>
                                          <p:attrName>style.visibility</p:attrName>
                                        </p:attrNameLst>
                                      </p:cBhvr>
                                      <p:to>
                                        <p:strVal val="visible"/>
                                      </p:to>
                                    </p:set>
                                    <p:animEffect transition="in" filter="blinds(horizontal)">
                                      <p:cBhvr>
                                        <p:cTn id="12" dur="500"/>
                                        <p:tgtEl>
                                          <p:spTgt spid="8704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7046"/>
                                        </p:tgtEl>
                                        <p:attrNameLst>
                                          <p:attrName>style.visibility</p:attrName>
                                        </p:attrNameLst>
                                      </p:cBhvr>
                                      <p:to>
                                        <p:strVal val="visible"/>
                                      </p:to>
                                    </p:set>
                                    <p:animEffect transition="in" filter="blinds(horizontal)">
                                      <p:cBhvr>
                                        <p:cTn id="15" dur="500"/>
                                        <p:tgtEl>
                                          <p:spTgt spid="87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r>
              <a:rPr lang="en-US" altLang="en-US" smtClean="0"/>
              <a:t>Kepler’s Law Example</a:t>
            </a:r>
          </a:p>
        </p:txBody>
      </p:sp>
      <p:sp>
        <p:nvSpPr>
          <p:cNvPr id="89091" name="Rectangle 3"/>
          <p:cNvSpPr>
            <a:spLocks noGrp="1" noChangeArrowheads="1"/>
          </p:cNvSpPr>
          <p:nvPr>
            <p:ph type="body" sz="half" idx="1"/>
          </p:nvPr>
        </p:nvSpPr>
        <p:spPr>
          <a:xfrm>
            <a:off x="1981200" y="1600201"/>
            <a:ext cx="3657600" cy="4530725"/>
          </a:xfrm>
        </p:spPr>
        <p:txBody>
          <a:bodyPr/>
          <a:lstStyle/>
          <a:p>
            <a:pPr eaLnBrk="1" hangingPunct="1">
              <a:buFont typeface="Wingdings" panose="05000000000000000000" pitchFamily="2" charset="2"/>
              <a:buNone/>
              <a:defRPr/>
            </a:pPr>
            <a:r>
              <a:rPr lang="en-US" altLang="en-US" sz="2400" dirty="0">
                <a:latin typeface="Arial" panose="020B0604020202020204" pitchFamily="34" charset="0"/>
                <a:cs typeface="Arial" panose="020B0604020202020204" pitchFamily="34" charset="0"/>
              </a:rPr>
              <a:t>Galileo discovered four moons orbiting Jupiter.  Io, measured at </a:t>
            </a:r>
            <a:r>
              <a:rPr lang="en-US" altLang="en-US" sz="2400" dirty="0">
                <a:solidFill>
                  <a:srgbClr val="FF0000"/>
                </a:solidFill>
                <a:latin typeface="Arial" panose="020B0604020202020204" pitchFamily="34" charset="0"/>
                <a:cs typeface="Arial" panose="020B0604020202020204" pitchFamily="34" charset="0"/>
              </a:rPr>
              <a:t>4.2 units</a:t>
            </a:r>
            <a:r>
              <a:rPr lang="en-US" altLang="en-US" sz="2400" dirty="0">
                <a:latin typeface="Arial" panose="020B0604020202020204" pitchFamily="34" charset="0"/>
                <a:cs typeface="Arial" panose="020B0604020202020204" pitchFamily="34" charset="0"/>
              </a:rPr>
              <a:t> away from Jupiter, has a period of </a:t>
            </a:r>
            <a:r>
              <a:rPr lang="en-US" altLang="en-US" sz="2400" dirty="0">
                <a:solidFill>
                  <a:srgbClr val="FF0000"/>
                </a:solidFill>
                <a:latin typeface="Arial" panose="020B0604020202020204" pitchFamily="34" charset="0"/>
                <a:cs typeface="Arial" panose="020B0604020202020204" pitchFamily="34" charset="0"/>
              </a:rPr>
              <a:t>1.8 days</a:t>
            </a:r>
            <a:r>
              <a:rPr lang="en-US" altLang="en-US" sz="2400" dirty="0">
                <a:latin typeface="Arial" panose="020B0604020202020204" pitchFamily="34" charset="0"/>
                <a:cs typeface="Arial" panose="020B0604020202020204" pitchFamily="34" charset="0"/>
              </a:rPr>
              <a:t>.  </a:t>
            </a:r>
          </a:p>
          <a:p>
            <a:pPr eaLnBrk="1" hangingPunct="1">
              <a:buFont typeface="Wingdings" panose="05000000000000000000" pitchFamily="2" charset="2"/>
              <a:buNone/>
              <a:defRPr/>
            </a:pPr>
            <a:endParaRPr lang="en-US" altLang="en-US" sz="2400" dirty="0">
              <a:latin typeface="Arial" panose="020B0604020202020204" pitchFamily="34" charset="0"/>
              <a:cs typeface="Arial" panose="020B0604020202020204" pitchFamily="34" charset="0"/>
            </a:endParaRPr>
          </a:p>
          <a:p>
            <a:pPr eaLnBrk="1" hangingPunct="1">
              <a:buFont typeface="Wingdings" panose="05000000000000000000" pitchFamily="2" charset="2"/>
              <a:buNone/>
              <a:defRPr/>
            </a:pPr>
            <a:r>
              <a:rPr lang="en-US" altLang="en-US" sz="2400" dirty="0">
                <a:latin typeface="Arial" panose="020B0604020202020204" pitchFamily="34" charset="0"/>
                <a:cs typeface="Arial" panose="020B0604020202020204" pitchFamily="34" charset="0"/>
              </a:rPr>
              <a:t>Ganymede is located </a:t>
            </a:r>
            <a:r>
              <a:rPr lang="en-US" altLang="en-US" sz="2400" dirty="0">
                <a:solidFill>
                  <a:srgbClr val="FF0000"/>
                </a:solidFill>
                <a:latin typeface="Arial" panose="020B0604020202020204" pitchFamily="34" charset="0"/>
                <a:cs typeface="Arial" panose="020B0604020202020204" pitchFamily="34" charset="0"/>
              </a:rPr>
              <a:t>10.7 units </a:t>
            </a:r>
            <a:r>
              <a:rPr lang="en-US" altLang="en-US" sz="2400" dirty="0">
                <a:latin typeface="Arial" panose="020B0604020202020204" pitchFamily="34" charset="0"/>
                <a:cs typeface="Arial" panose="020B0604020202020204" pitchFamily="34" charset="0"/>
              </a:rPr>
              <a:t>away from Jupiter.  What is Ganymede’s </a:t>
            </a:r>
            <a:r>
              <a:rPr lang="en-US" altLang="en-US" sz="2400" dirty="0">
                <a:solidFill>
                  <a:srgbClr val="FF0000"/>
                </a:solidFill>
                <a:latin typeface="Arial" panose="020B0604020202020204" pitchFamily="34" charset="0"/>
                <a:cs typeface="Arial" panose="020B0604020202020204" pitchFamily="34" charset="0"/>
              </a:rPr>
              <a:t>period</a:t>
            </a:r>
            <a:r>
              <a:rPr lang="en-US" altLang="en-US" sz="2800" dirty="0">
                <a:latin typeface="Arial" panose="020B0604020202020204" pitchFamily="34" charset="0"/>
                <a:cs typeface="Arial" panose="020B0604020202020204" pitchFamily="34" charset="0"/>
              </a:rPr>
              <a:t>?</a:t>
            </a:r>
          </a:p>
        </p:txBody>
      </p:sp>
      <p:graphicFrame>
        <p:nvGraphicFramePr>
          <p:cNvPr id="89092" name="Object 4"/>
          <p:cNvGraphicFramePr>
            <a:graphicFrameLocks noGrp="1" noChangeAspect="1"/>
          </p:cNvGraphicFramePr>
          <p:nvPr>
            <p:ph sz="quarter" idx="2"/>
            <p:extLst>
              <p:ext uri="{D42A27DB-BD31-4B8C-83A1-F6EECF244321}">
                <p14:modId xmlns:p14="http://schemas.microsoft.com/office/powerpoint/2010/main" val="1164571563"/>
              </p:ext>
            </p:extLst>
          </p:nvPr>
        </p:nvGraphicFramePr>
        <p:xfrm>
          <a:off x="7439026" y="1447801"/>
          <a:ext cx="1909763" cy="1209675"/>
        </p:xfrm>
        <a:graphic>
          <a:graphicData uri="http://schemas.openxmlformats.org/presentationml/2006/ole">
            <mc:AlternateContent xmlns:mc="http://schemas.openxmlformats.org/markup-compatibility/2006">
              <mc:Choice xmlns:v="urn:schemas-microsoft-com:vml" Requires="v">
                <p:oleObj spid="_x0000_s8306" name="Equation" r:id="rId3" imgW="761760" imgH="482400" progId="Equation.3">
                  <p:embed/>
                </p:oleObj>
              </mc:Choice>
              <mc:Fallback>
                <p:oleObj name="Equation" r:id="rId3" imgW="761760" imgH="482400" progId="Equation.3">
                  <p:embed/>
                  <p:pic>
                    <p:nvPicPr>
                      <p:cNvPr id="0" name=""/>
                      <p:cNvPicPr>
                        <a:picLocks noChangeAspect="1" noChangeArrowheads="1"/>
                      </p:cNvPicPr>
                      <p:nvPr/>
                    </p:nvPicPr>
                    <p:blipFill>
                      <a:blip r:embed="rId4"/>
                      <a:srcRect/>
                      <a:stretch>
                        <a:fillRect/>
                      </a:stretch>
                    </p:blipFill>
                    <p:spPr bwMode="auto">
                      <a:xfrm>
                        <a:off x="7439026" y="1447801"/>
                        <a:ext cx="1909763" cy="12096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4" name="Object 6"/>
          <p:cNvGraphicFramePr>
            <a:graphicFrameLocks noGrp="1" noChangeAspect="1"/>
          </p:cNvGraphicFramePr>
          <p:nvPr>
            <p:ph sz="quarter" idx="3"/>
          </p:nvPr>
        </p:nvGraphicFramePr>
        <p:xfrm>
          <a:off x="5683251" y="5410200"/>
          <a:ext cx="4481513" cy="1112838"/>
        </p:xfrm>
        <a:graphic>
          <a:graphicData uri="http://schemas.openxmlformats.org/presentationml/2006/ole">
            <mc:AlternateContent xmlns:mc="http://schemas.openxmlformats.org/markup-compatibility/2006">
              <mc:Choice xmlns:v="urn:schemas-microsoft-com:vml" Requires="v">
                <p:oleObj spid="_x0000_s8307" name="Equation" r:id="rId5" imgW="1841500" imgH="457200" progId="Equation.3">
                  <p:embed/>
                </p:oleObj>
              </mc:Choice>
              <mc:Fallback>
                <p:oleObj name="Equation" r:id="rId5" imgW="18415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1" y="5410200"/>
                        <a:ext cx="4481513" cy="11128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6" name="Object 8"/>
          <p:cNvGraphicFramePr>
            <a:graphicFrameLocks noChangeAspect="1"/>
          </p:cNvGraphicFramePr>
          <p:nvPr>
            <p:extLst>
              <p:ext uri="{D42A27DB-BD31-4B8C-83A1-F6EECF244321}">
                <p14:modId xmlns:p14="http://schemas.microsoft.com/office/powerpoint/2010/main" val="1393202370"/>
              </p:ext>
            </p:extLst>
          </p:nvPr>
        </p:nvGraphicFramePr>
        <p:xfrm>
          <a:off x="6929439" y="2743201"/>
          <a:ext cx="2732087" cy="1249363"/>
        </p:xfrm>
        <a:graphic>
          <a:graphicData uri="http://schemas.openxmlformats.org/presentationml/2006/ole">
            <mc:AlternateContent xmlns:mc="http://schemas.openxmlformats.org/markup-compatibility/2006">
              <mc:Choice xmlns:v="urn:schemas-microsoft-com:vml" Requires="v">
                <p:oleObj spid="_x0000_s8308" name="Equation" r:id="rId7" imgW="1054080" imgH="482400" progId="Equation.3">
                  <p:embed/>
                </p:oleObj>
              </mc:Choice>
              <mc:Fallback>
                <p:oleObj name="Equation" r:id="rId7" imgW="1054080" imgH="482400" progId="Equation.3">
                  <p:embed/>
                  <p:pic>
                    <p:nvPicPr>
                      <p:cNvPr id="0" name=""/>
                      <p:cNvPicPr>
                        <a:picLocks noChangeAspect="1" noChangeArrowheads="1"/>
                      </p:cNvPicPr>
                      <p:nvPr/>
                    </p:nvPicPr>
                    <p:blipFill>
                      <a:blip r:embed="rId8"/>
                      <a:srcRect/>
                      <a:stretch>
                        <a:fillRect/>
                      </a:stretch>
                    </p:blipFill>
                    <p:spPr bwMode="auto">
                      <a:xfrm>
                        <a:off x="6929439" y="2743201"/>
                        <a:ext cx="2732087" cy="12493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7" name="Object 9"/>
          <p:cNvGraphicFramePr>
            <a:graphicFrameLocks noChangeAspect="1"/>
          </p:cNvGraphicFramePr>
          <p:nvPr>
            <p:extLst>
              <p:ext uri="{D42A27DB-BD31-4B8C-83A1-F6EECF244321}">
                <p14:modId xmlns:p14="http://schemas.microsoft.com/office/powerpoint/2010/main" val="1343403357"/>
              </p:ext>
            </p:extLst>
          </p:nvPr>
        </p:nvGraphicFramePr>
        <p:xfrm>
          <a:off x="6977064" y="4038601"/>
          <a:ext cx="2657475" cy="1222375"/>
        </p:xfrm>
        <a:graphic>
          <a:graphicData uri="http://schemas.openxmlformats.org/presentationml/2006/ole">
            <mc:AlternateContent xmlns:mc="http://schemas.openxmlformats.org/markup-compatibility/2006">
              <mc:Choice xmlns:v="urn:schemas-microsoft-com:vml" Requires="v">
                <p:oleObj spid="_x0000_s8309" name="Equation" r:id="rId9" imgW="1130040" imgH="520560" progId="Equation.3">
                  <p:embed/>
                </p:oleObj>
              </mc:Choice>
              <mc:Fallback>
                <p:oleObj name="Equation" r:id="rId9" imgW="1130040" imgH="520560" progId="Equation.3">
                  <p:embed/>
                  <p:pic>
                    <p:nvPicPr>
                      <p:cNvPr id="0" name=""/>
                      <p:cNvPicPr>
                        <a:picLocks noChangeAspect="1" noChangeArrowheads="1"/>
                      </p:cNvPicPr>
                      <p:nvPr/>
                    </p:nvPicPr>
                    <p:blipFill>
                      <a:blip r:embed="rId10"/>
                      <a:srcRect/>
                      <a:stretch>
                        <a:fillRect/>
                      </a:stretch>
                    </p:blipFill>
                    <p:spPr bwMode="auto">
                      <a:xfrm>
                        <a:off x="6977064" y="4038601"/>
                        <a:ext cx="2657475" cy="12223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33415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1" dur="500"/>
                                        <p:tgtEl>
                                          <p:spTgt spid="89091">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89092"/>
                                        </p:tgtEl>
                                        <p:attrNameLst>
                                          <p:attrName>style.visibility</p:attrName>
                                        </p:attrNameLst>
                                      </p:cBhvr>
                                      <p:to>
                                        <p:strVal val="visible"/>
                                      </p:to>
                                    </p:set>
                                    <p:animEffect transition="in" filter="blinds(horizontal)">
                                      <p:cBhvr>
                                        <p:cTn id="16" dur="500"/>
                                        <p:tgtEl>
                                          <p:spTgt spid="890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89096"/>
                                        </p:tgtEl>
                                        <p:attrNameLst>
                                          <p:attrName>style.visibility</p:attrName>
                                        </p:attrNameLst>
                                      </p:cBhvr>
                                      <p:to>
                                        <p:strVal val="visible"/>
                                      </p:to>
                                    </p:set>
                                    <p:animEffect transition="in" filter="blinds(horizontal)">
                                      <p:cBhvr>
                                        <p:cTn id="21" dur="500"/>
                                        <p:tgtEl>
                                          <p:spTgt spid="8909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89097"/>
                                        </p:tgtEl>
                                        <p:attrNameLst>
                                          <p:attrName>style.visibility</p:attrName>
                                        </p:attrNameLst>
                                      </p:cBhvr>
                                      <p:to>
                                        <p:strVal val="visible"/>
                                      </p:to>
                                    </p:set>
                                    <p:animEffect transition="in" filter="blinds(horizontal)">
                                      <p:cBhvr>
                                        <p:cTn id="26" dur="500"/>
                                        <p:tgtEl>
                                          <p:spTgt spid="8909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89094"/>
                                        </p:tgtEl>
                                        <p:attrNameLst>
                                          <p:attrName>style.visibility</p:attrName>
                                        </p:attrNameLst>
                                      </p:cBhvr>
                                      <p:to>
                                        <p:strVal val="visible"/>
                                      </p:to>
                                    </p:set>
                                    <p:animEffect transition="in" filter="blinds(horizontal)">
                                      <p:cBhvr>
                                        <p:cTn id="31"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050" y="2641601"/>
            <a:ext cx="5969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soccer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1" y="2201863"/>
            <a:ext cx="1166813"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p:cNvSpPr>
            <a:spLocks noGrp="1" noChangeArrowheads="1"/>
          </p:cNvSpPr>
          <p:nvPr>
            <p:ph type="title"/>
          </p:nvPr>
        </p:nvSpPr>
        <p:spPr>
          <a:xfrm>
            <a:off x="1981200" y="857250"/>
            <a:ext cx="8229600" cy="560388"/>
          </a:xfrm>
        </p:spPr>
        <p:txBody>
          <a:bodyPr/>
          <a:lstStyle/>
          <a:p>
            <a:pPr eaLnBrk="1" hangingPunct="1"/>
            <a:r>
              <a:rPr lang="en-US" altLang="en-US" sz="4000"/>
              <a:t>How far can you kick a dog?</a:t>
            </a:r>
            <a:endParaRPr lang="en-GB" altLang="en-US" sz="4000"/>
          </a:p>
        </p:txBody>
      </p:sp>
      <p:sp>
        <p:nvSpPr>
          <p:cNvPr id="7173" name="Rectangle 5"/>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4"/>
              </a:rPr>
              <a:t>   </a:t>
            </a:r>
            <a:endParaRPr lang="en-GB" altLang="en-US" smtClean="0">
              <a:solidFill>
                <a:srgbClr val="000000"/>
              </a:solidFill>
              <a:cs typeface="Arial" panose="020B0604020202020204" pitchFamily="34" charset="0"/>
            </a:endParaRPr>
          </a:p>
        </p:txBody>
      </p:sp>
      <p:sp>
        <p:nvSpPr>
          <p:cNvPr id="7174" name="Rectangle 6"/>
          <p:cNvSpPr>
            <a:spLocks noChangeArrowheads="1"/>
          </p:cNvSpPr>
          <p:nvPr/>
        </p:nvSpPr>
        <p:spPr bwMode="auto">
          <a:xfrm>
            <a:off x="2611438" y="3262314"/>
            <a:ext cx="1854200" cy="160337"/>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175" name="Rectangle 7"/>
          <p:cNvSpPr>
            <a:spLocks noChangeArrowheads="1"/>
          </p:cNvSpPr>
          <p:nvPr/>
        </p:nvSpPr>
        <p:spPr bwMode="auto">
          <a:xfrm>
            <a:off x="2846389" y="3422651"/>
            <a:ext cx="134937"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176" name="Rectangle 8"/>
          <p:cNvSpPr>
            <a:spLocks noChangeArrowheads="1"/>
          </p:cNvSpPr>
          <p:nvPr/>
        </p:nvSpPr>
        <p:spPr bwMode="auto">
          <a:xfrm>
            <a:off x="4060825" y="3425826"/>
            <a:ext cx="134938"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177" name="Line 9"/>
          <p:cNvSpPr>
            <a:spLocks noChangeShapeType="1"/>
          </p:cNvSpPr>
          <p:nvPr/>
        </p:nvSpPr>
        <p:spPr bwMode="auto">
          <a:xfrm>
            <a:off x="2290764" y="4003675"/>
            <a:ext cx="766127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
        <p:nvSpPr>
          <p:cNvPr id="7178" name="Arc 10"/>
          <p:cNvSpPr>
            <a:spLocks/>
          </p:cNvSpPr>
          <p:nvPr/>
        </p:nvSpPr>
        <p:spPr bwMode="auto">
          <a:xfrm>
            <a:off x="4316413" y="2952751"/>
            <a:ext cx="3509962" cy="1050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7179" name="Line 11"/>
          <p:cNvSpPr>
            <a:spLocks noChangeShapeType="1"/>
          </p:cNvSpPr>
          <p:nvPr/>
        </p:nvSpPr>
        <p:spPr bwMode="auto">
          <a:xfrm>
            <a:off x="5897564" y="3200401"/>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7180" name="Text Box 12"/>
          <p:cNvSpPr txBox="1">
            <a:spLocks noChangeArrowheads="1"/>
          </p:cNvSpPr>
          <p:nvPr/>
        </p:nvSpPr>
        <p:spPr bwMode="auto">
          <a:xfrm>
            <a:off x="5491164" y="4424363"/>
            <a:ext cx="1531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GB" altLang="en-US" dirty="0" err="1" smtClean="0"/>
              <a:t>Newtons</a:t>
            </a:r>
            <a:r>
              <a:rPr lang="en-GB" altLang="en-US" dirty="0" smtClean="0"/>
              <a:t> Law’s vs Kepler</a:t>
            </a:r>
            <a:endParaRPr lang="en-US" altLang="en-US" dirty="0" smtClean="0"/>
          </a:p>
        </p:txBody>
      </p:sp>
      <mc:AlternateContent xmlns:mc="http://schemas.openxmlformats.org/markup-compatibility/2006" xmlns:a14="http://schemas.microsoft.com/office/drawing/2010/main">
        <mc:Choice Requires="a14">
          <p:sp>
            <p:nvSpPr>
              <p:cNvPr id="23555" name="Rectangle 3"/>
              <p:cNvSpPr>
                <a:spLocks noGrp="1" noChangeArrowheads="1"/>
              </p:cNvSpPr>
              <p:nvPr>
                <p:ph type="body" sz="half" idx="1"/>
              </p:nvPr>
            </p:nvSpPr>
            <p:spPr>
              <a:xfrm>
                <a:off x="1981200" y="1196753"/>
                <a:ext cx="7931150" cy="4525963"/>
              </a:xfrm>
            </p:spPr>
            <p:txBody>
              <a:bodyPr/>
              <a:lstStyle/>
              <a:p>
                <a:pPr algn="ctr" eaLnBrk="1" hangingPunct="1">
                  <a:buFontTx/>
                  <a:buNone/>
                </a:pPr>
                <a:r>
                  <a:rPr lang="en-GB" altLang="en-US" sz="2800" dirty="0"/>
                  <a:t>	</a:t>
                </a:r>
                <a14:m>
                  <m:oMath xmlns:m="http://schemas.openxmlformats.org/officeDocument/2006/math">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𝑣</m:t>
                        </m:r>
                      </m:e>
                      <m:sup>
                        <m:r>
                          <a:rPr lang="en-AU" altLang="en-US" sz="2800" i="1">
                            <a:latin typeface="Cambria Math" panose="02040503050406030204" pitchFamily="18" charset="0"/>
                          </a:rPr>
                          <m:t>2</m:t>
                        </m:r>
                      </m:sup>
                    </m:sSup>
                    <m:r>
                      <a:rPr lang="en-AU" altLang="en-US" sz="2800" i="1">
                        <a:latin typeface="Cambria Math" panose="02040503050406030204" pitchFamily="18" charset="0"/>
                      </a:rPr>
                      <m:t>=</m:t>
                    </m:r>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𝐺𝑀</m:t>
                        </m:r>
                      </m:num>
                      <m:den>
                        <m:r>
                          <a:rPr lang="en-AU" altLang="en-US" sz="2800" i="1">
                            <a:latin typeface="Cambria Math" panose="02040503050406030204" pitchFamily="18" charset="0"/>
                          </a:rPr>
                          <m:t>𝑟</m:t>
                        </m:r>
                      </m:den>
                    </m:f>
                    <m:r>
                      <a:rPr lang="en-AU" altLang="en-US" sz="2800" i="1">
                        <a:latin typeface="Cambria Math" panose="02040503050406030204" pitchFamily="18" charset="0"/>
                      </a:rPr>
                      <m:t> </m:t>
                    </m:r>
                  </m:oMath>
                </a14:m>
                <a:endParaRPr lang="en-AU" altLang="en-US" sz="2800" dirty="0"/>
              </a:p>
              <a:p>
                <a:pPr algn="ctr" eaLnBrk="1" hangingPunct="1">
                  <a:lnSpc>
                    <a:spcPct val="90000"/>
                  </a:lnSpc>
                  <a:buFontTx/>
                  <a:buNone/>
                  <a:defRPr/>
                </a:pPr>
                <a14:m>
                  <m:oMathPara xmlns:m="http://schemas.openxmlformats.org/officeDocument/2006/math">
                    <m:oMathParaPr>
                      <m:jc m:val="centerGroup"/>
                    </m:oMathParaPr>
                    <m:oMath xmlns:m="http://schemas.openxmlformats.org/officeDocument/2006/math">
                      <m:sSup>
                        <m:sSupPr>
                          <m:ctrlPr>
                            <a:rPr lang="en-AU" altLang="en-US" sz="2800" i="1">
                              <a:latin typeface="Cambria Math" panose="02040503050406030204" pitchFamily="18" charset="0"/>
                              <a:ea typeface="Cambria Math" panose="02040503050406030204" pitchFamily="18" charset="0"/>
                            </a:rPr>
                          </m:ctrlPr>
                        </m:sSupPr>
                        <m:e>
                          <m:d>
                            <m:dPr>
                              <m:ctrlPr>
                                <a:rPr lang="en-AU" altLang="en-US" sz="2800" i="1">
                                  <a:latin typeface="Cambria Math" panose="02040503050406030204" pitchFamily="18" charset="0"/>
                                  <a:ea typeface="Cambria Math" panose="02040503050406030204" pitchFamily="18" charset="0"/>
                                </a:rPr>
                              </m:ctrlPr>
                            </m:dPr>
                            <m:e>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2</m:t>
                                  </m:r>
                                  <m:r>
                                    <a:rPr lang="en-AU" altLang="en-US" sz="2800" i="1">
                                      <a:latin typeface="Cambria Math" panose="02040503050406030204" pitchFamily="18" charset="0"/>
                                      <a:ea typeface="Cambria Math" panose="02040503050406030204" pitchFamily="18" charset="0"/>
                                    </a:rPr>
                                    <m:t>𝜋</m:t>
                                  </m:r>
                                  <m:r>
                                    <a:rPr lang="en-AU" altLang="en-US" sz="2800" i="1">
                                      <a:latin typeface="Cambria Math" panose="02040503050406030204" pitchFamily="18" charset="0"/>
                                      <a:ea typeface="Cambria Math" panose="02040503050406030204" pitchFamily="18" charset="0"/>
                                    </a:rPr>
                                    <m:t>𝑟</m:t>
                                  </m:r>
                                </m:num>
                                <m:den>
                                  <m:r>
                                    <a:rPr lang="en-AU" altLang="en-US" sz="2800" i="1">
                                      <a:latin typeface="Cambria Math" panose="02040503050406030204" pitchFamily="18" charset="0"/>
                                      <a:ea typeface="Cambria Math" panose="02040503050406030204" pitchFamily="18" charset="0"/>
                                    </a:rPr>
                                    <m:t>𝑇</m:t>
                                  </m:r>
                                </m:den>
                              </m:f>
                            </m:e>
                          </m:d>
                        </m:e>
                        <m:sup>
                          <m:r>
                            <a:rPr lang="en-AU" altLang="en-US" sz="2800" i="1">
                              <a:latin typeface="Cambria Math" panose="02040503050406030204" pitchFamily="18" charset="0"/>
                              <a:ea typeface="Cambria Math" panose="02040503050406030204" pitchFamily="18" charset="0"/>
                            </a:rPr>
                            <m:t>2</m:t>
                          </m:r>
                        </m:sup>
                      </m:sSup>
                      <m:r>
                        <a:rPr lang="en-AU" altLang="en-US" sz="2800" i="1">
                          <a:latin typeface="Cambria Math" panose="02040503050406030204" pitchFamily="18" charset="0"/>
                          <a:ea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ea typeface="Cambria Math" panose="02040503050406030204" pitchFamily="18" charset="0"/>
                            </a:rPr>
                            <m:t>𝐺𝑀</m:t>
                          </m:r>
                        </m:num>
                        <m:den>
                          <m:r>
                            <a:rPr lang="en-AU" altLang="en-US" sz="2800" i="1">
                              <a:latin typeface="Cambria Math" panose="02040503050406030204" pitchFamily="18" charset="0"/>
                              <a:ea typeface="Cambria Math" panose="02040503050406030204" pitchFamily="18" charset="0"/>
                            </a:rPr>
                            <m:t>𝑟</m:t>
                          </m:r>
                        </m:den>
                      </m:f>
                    </m:oMath>
                  </m:oMathPara>
                </a14:m>
                <a:endParaRPr lang="en-AU" altLang="en-US" sz="2800" dirty="0">
                  <a:ea typeface="Cambria Math" panose="02040503050406030204" pitchFamily="18" charset="0"/>
                </a:endParaRPr>
              </a:p>
              <a:p>
                <a:pPr algn="ctr" eaLnBrk="1" hangingPunct="1">
                  <a:lnSpc>
                    <a:spcPct val="90000"/>
                  </a:lnSpc>
                  <a:buFontTx/>
                  <a:buNone/>
                  <a:defRPr/>
                </a:pPr>
                <a:endParaRPr lang="en-AU" altLang="en-US" sz="2800" dirty="0">
                  <a:ea typeface="Cambria Math" panose="02040503050406030204" pitchFamily="18" charset="0"/>
                </a:endParaRPr>
              </a:p>
              <a:p>
                <a:pPr algn="ctr" eaLnBrk="1" hangingPunct="1">
                  <a:lnSpc>
                    <a:spcPct val="90000"/>
                  </a:lnSpc>
                  <a:buFontTx/>
                  <a:buNone/>
                  <a:defRPr/>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4</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𝜋</m:t>
                              </m:r>
                            </m:e>
                            <m:sup>
                              <m:r>
                                <a:rPr lang="en-AU" altLang="en-US" sz="2800" i="1">
                                  <a:latin typeface="Cambria Math" panose="02040503050406030204" pitchFamily="18" charset="0"/>
                                  <a:ea typeface="Cambria Math" panose="02040503050406030204" pitchFamily="18" charset="0"/>
                                </a:rPr>
                                <m:t>2</m:t>
                              </m:r>
                            </m:sup>
                          </m:sSup>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𝑟</m:t>
                              </m:r>
                            </m:e>
                            <m:sup>
                              <m:r>
                                <a:rPr lang="en-AU" altLang="en-US" sz="2800" i="1">
                                  <a:latin typeface="Cambria Math" panose="02040503050406030204" pitchFamily="18" charset="0"/>
                                  <a:ea typeface="Cambria Math" panose="02040503050406030204" pitchFamily="18" charset="0"/>
                                </a:rPr>
                                <m:t>2</m:t>
                              </m:r>
                            </m:sup>
                          </m:sSup>
                        </m:num>
                        <m:den>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𝑇</m:t>
                              </m:r>
                            </m:e>
                            <m:sup>
                              <m:r>
                                <a:rPr lang="en-AU" altLang="en-US" sz="2800" i="1">
                                  <a:latin typeface="Cambria Math" panose="02040503050406030204" pitchFamily="18" charset="0"/>
                                  <a:ea typeface="Cambria Math" panose="02040503050406030204" pitchFamily="18" charset="0"/>
                                </a:rPr>
                                <m:t>2</m:t>
                              </m:r>
                            </m:sup>
                          </m:sSup>
                        </m:den>
                      </m:f>
                      <m:r>
                        <a:rPr lang="en-AU" altLang="en-US" sz="2800" i="1">
                          <a:latin typeface="Cambria Math" panose="02040503050406030204" pitchFamily="18" charset="0"/>
                          <a:ea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ea typeface="Cambria Math" panose="02040503050406030204" pitchFamily="18" charset="0"/>
                            </a:rPr>
                            <m:t>𝐺𝑀</m:t>
                          </m:r>
                        </m:num>
                        <m:den>
                          <m:r>
                            <a:rPr lang="en-AU" altLang="en-US" sz="2800" i="1">
                              <a:latin typeface="Cambria Math" panose="02040503050406030204" pitchFamily="18" charset="0"/>
                              <a:ea typeface="Cambria Math" panose="02040503050406030204" pitchFamily="18" charset="0"/>
                            </a:rPr>
                            <m:t>𝑟</m:t>
                          </m:r>
                        </m:den>
                      </m:f>
                    </m:oMath>
                  </m:oMathPara>
                </a14:m>
                <a:endParaRPr lang="en-GB" altLang="en-US" sz="2800" dirty="0"/>
              </a:p>
              <a:p>
                <a:pPr algn="ctr" eaLnBrk="1" hangingPunct="1">
                  <a:lnSpc>
                    <a:spcPct val="90000"/>
                  </a:lnSpc>
                  <a:buFontTx/>
                  <a:buNone/>
                  <a:defRPr/>
                </a:pPr>
                <a:endParaRPr lang="en-GB" altLang="en-US" sz="2800" dirty="0"/>
              </a:p>
              <a:p>
                <a:pPr algn="ctr" eaLnBrk="1" hangingPunct="1">
                  <a:lnSpc>
                    <a:spcPct val="90000"/>
                  </a:lnSpc>
                  <a:buFontTx/>
                  <a:buNone/>
                  <a:defRPr/>
                </a:pPr>
                <a14:m>
                  <m:oMathPara xmlns:m="http://schemas.openxmlformats.org/officeDocument/2006/math">
                    <m:oMathParaPr>
                      <m:jc m:val="centerGroup"/>
                    </m:oMathParaPr>
                    <m:oMath xmlns:m="http://schemas.openxmlformats.org/officeDocument/2006/math">
                      <m:r>
                        <a:rPr lang="en-AU" altLang="en-US" sz="2800" i="1">
                          <a:latin typeface="Cambria Math" panose="02040503050406030204" pitchFamily="18" charset="0"/>
                        </a:rPr>
                        <m:t>4</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𝜋</m:t>
                          </m:r>
                        </m:e>
                        <m:sup>
                          <m:r>
                            <a:rPr lang="en-AU" altLang="en-US" sz="2800" i="1">
                              <a:latin typeface="Cambria Math" panose="02040503050406030204" pitchFamily="18" charset="0"/>
                              <a:ea typeface="Cambria Math" panose="02040503050406030204" pitchFamily="18" charset="0"/>
                            </a:rPr>
                            <m:t>2</m:t>
                          </m:r>
                        </m:sup>
                      </m:sSup>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𝑟</m:t>
                          </m:r>
                        </m:e>
                        <m:sup>
                          <m:r>
                            <a:rPr lang="en-AU" altLang="en-US" sz="2800" i="1">
                              <a:latin typeface="Cambria Math" panose="02040503050406030204" pitchFamily="18" charset="0"/>
                              <a:ea typeface="Cambria Math" panose="02040503050406030204" pitchFamily="18" charset="0"/>
                            </a:rPr>
                            <m:t>3</m:t>
                          </m:r>
                        </m:sup>
                      </m:sSup>
                      <m:r>
                        <a:rPr lang="en-AU" altLang="en-US" sz="2800" i="1">
                          <a:latin typeface="Cambria Math" panose="02040503050406030204" pitchFamily="18" charset="0"/>
                          <a:ea typeface="Cambria Math" panose="02040503050406030204" pitchFamily="18" charset="0"/>
                        </a:rPr>
                        <m:t>=</m:t>
                      </m:r>
                      <m:r>
                        <a:rPr lang="en-AU" altLang="en-US" sz="2800" i="1">
                          <a:latin typeface="Cambria Math" panose="02040503050406030204" pitchFamily="18" charset="0"/>
                          <a:ea typeface="Cambria Math" panose="02040503050406030204" pitchFamily="18" charset="0"/>
                        </a:rPr>
                        <m:t>𝐺𝑀</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𝑇</m:t>
                          </m:r>
                        </m:e>
                        <m:sup>
                          <m:r>
                            <a:rPr lang="en-AU" altLang="en-US" sz="2800" i="1">
                              <a:latin typeface="Cambria Math" panose="02040503050406030204" pitchFamily="18" charset="0"/>
                              <a:ea typeface="Cambria Math" panose="02040503050406030204" pitchFamily="18" charset="0"/>
                            </a:rPr>
                            <m:t>2</m:t>
                          </m:r>
                        </m:sup>
                      </m:sSup>
                      <m:r>
                        <a:rPr lang="en-AU" altLang="en-US" sz="2800" i="1">
                          <a:latin typeface="Cambria Math" panose="02040503050406030204" pitchFamily="18" charset="0"/>
                          <a:ea typeface="Cambria Math" panose="02040503050406030204" pitchFamily="18" charset="0"/>
                        </a:rPr>
                        <m:t> </m:t>
                      </m:r>
                    </m:oMath>
                  </m:oMathPara>
                </a14:m>
                <a:endParaRPr lang="en-GB" altLang="en-US" sz="2800" dirty="0"/>
              </a:p>
              <a:p>
                <a:pPr algn="ctr" eaLnBrk="1" hangingPunct="1">
                  <a:lnSpc>
                    <a:spcPct val="90000"/>
                  </a:lnSpc>
                  <a:buFontTx/>
                  <a:buNone/>
                  <a:defRPr/>
                </a:pPr>
                <a:endParaRPr lang="en-GB" altLang="en-US" sz="2800" dirty="0"/>
              </a:p>
              <a:p>
                <a:pPr algn="ctr" eaLnBrk="1" hangingPunct="1">
                  <a:lnSpc>
                    <a:spcPct val="90000"/>
                  </a:lnSpc>
                  <a:buNone/>
                  <a:defRPr/>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4</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𝜋</m:t>
                              </m:r>
                            </m:e>
                            <m:sup>
                              <m:r>
                                <a:rPr lang="en-AU" altLang="en-US" sz="2800" i="1">
                                  <a:latin typeface="Cambria Math" panose="02040503050406030204" pitchFamily="18" charset="0"/>
                                  <a:ea typeface="Cambria Math" panose="02040503050406030204" pitchFamily="18" charset="0"/>
                                </a:rPr>
                                <m:t>2</m:t>
                              </m:r>
                            </m:sup>
                          </m:sSup>
                        </m:num>
                        <m:den>
                          <m:r>
                            <a:rPr lang="en-AU" altLang="en-US" sz="2800" i="1">
                              <a:latin typeface="Cambria Math" panose="02040503050406030204" pitchFamily="18" charset="0"/>
                              <a:ea typeface="Cambria Math" panose="02040503050406030204" pitchFamily="18" charset="0"/>
                            </a:rPr>
                            <m:t>𝐺𝑀</m:t>
                          </m:r>
                        </m:den>
                      </m:f>
                      <m:r>
                        <a:rPr lang="en-AU" altLang="en-US" sz="2800" i="1">
                          <a:latin typeface="Cambria Math" panose="02040503050406030204" pitchFamily="18" charset="0"/>
                          <a:ea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𝑇</m:t>
                              </m:r>
                            </m:e>
                            <m:sup>
                              <m:r>
                                <a:rPr lang="en-AU" altLang="en-US" sz="2800" i="1">
                                  <a:latin typeface="Cambria Math" panose="02040503050406030204" pitchFamily="18" charset="0"/>
                                  <a:ea typeface="Cambria Math" panose="02040503050406030204" pitchFamily="18" charset="0"/>
                                </a:rPr>
                                <m:t>2</m:t>
                              </m:r>
                            </m:sup>
                          </m:sSup>
                        </m:num>
                        <m:den>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𝑟</m:t>
                              </m:r>
                            </m:e>
                            <m:sup>
                              <m:r>
                                <a:rPr lang="en-AU" altLang="en-US" sz="2800" i="1">
                                  <a:latin typeface="Cambria Math" panose="02040503050406030204" pitchFamily="18" charset="0"/>
                                  <a:ea typeface="Cambria Math" panose="02040503050406030204" pitchFamily="18" charset="0"/>
                                </a:rPr>
                                <m:t>3</m:t>
                              </m:r>
                            </m:sup>
                          </m:sSup>
                        </m:den>
                      </m:f>
                      <m:r>
                        <a:rPr lang="en-AU" altLang="en-US" sz="2800" i="1">
                          <a:latin typeface="Cambria Math" panose="02040503050406030204" pitchFamily="18" charset="0"/>
                          <a:ea typeface="Cambria Math" panose="02040503050406030204" pitchFamily="18" charset="0"/>
                        </a:rPr>
                        <m:t> </m:t>
                      </m:r>
                    </m:oMath>
                  </m:oMathPara>
                </a14:m>
                <a:endParaRPr lang="en-GB" altLang="en-US" sz="2800" dirty="0"/>
              </a:p>
              <a:p>
                <a:pPr algn="ctr" eaLnBrk="1" hangingPunct="1">
                  <a:lnSpc>
                    <a:spcPct val="90000"/>
                  </a:lnSpc>
                  <a:buFontTx/>
                  <a:buNone/>
                  <a:defRPr/>
                </a:pPr>
                <a:endParaRPr lang="en-GB" altLang="en-US" sz="2800" dirty="0">
                  <a:cs typeface="Arial" panose="020B0604020202020204" pitchFamily="34" charset="0"/>
                </a:endParaRPr>
              </a:p>
            </p:txBody>
          </p:sp>
        </mc:Choice>
        <mc:Fallback xmlns="">
          <p:sp>
            <p:nvSpPr>
              <p:cNvPr id="23555" name="Rectangle 3"/>
              <p:cNvSpPr>
                <a:spLocks noGrp="1" noRot="1" noChangeAspect="1" noMove="1" noResize="1" noEditPoints="1" noAdjustHandles="1" noChangeArrowheads="1" noChangeShapeType="1" noTextEdit="1"/>
              </p:cNvSpPr>
              <p:nvPr>
                <p:ph type="body" sz="half" idx="1"/>
              </p:nvPr>
            </p:nvSpPr>
            <p:spPr>
              <a:xfrm>
                <a:off x="457200" y="1196752"/>
                <a:ext cx="7931150" cy="4525963"/>
              </a:xfrm>
              <a:blipFill rotWithShape="0">
                <a:blip r:embed="rId3"/>
                <a:stretch>
                  <a:fillRect b="-9287"/>
                </a:stretch>
              </a:blipFill>
            </p:spPr>
            <p:txBody>
              <a:bodyPr/>
              <a:lstStyle/>
              <a:p>
                <a:r>
                  <a:rPr lang="en-AU">
                    <a:noFill/>
                  </a:rPr>
                  <a:t> </a:t>
                </a:r>
              </a:p>
            </p:txBody>
          </p:sp>
        </mc:Fallback>
      </mc:AlternateContent>
      <p:pic>
        <p:nvPicPr>
          <p:cNvPr id="43012" name="Picture 12" descr="Keple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135189" y="1700213"/>
            <a:ext cx="2054225" cy="2552700"/>
          </a:xfrm>
        </p:spPr>
      </p:pic>
      <mc:AlternateContent xmlns:mc="http://schemas.openxmlformats.org/markup-compatibility/2006" xmlns:a14="http://schemas.microsoft.com/office/drawing/2010/main">
        <mc:Choice Requires="a14">
          <p:sp>
            <p:nvSpPr>
              <p:cNvPr id="2" name="TextBox 1"/>
              <p:cNvSpPr txBox="1"/>
              <p:nvPr/>
            </p:nvSpPr>
            <p:spPr>
              <a:xfrm>
                <a:off x="7968208" y="1447949"/>
                <a:ext cx="2520280" cy="5166864"/>
              </a:xfrm>
              <a:prstGeom prst="rect">
                <a:avLst/>
              </a:prstGeom>
              <a:noFill/>
            </p:spPr>
            <p:txBody>
              <a:bodyPr wrap="square" rtlCol="0">
                <a:spAutoFit/>
              </a:bodyPr>
              <a:lstStyle/>
              <a:p>
                <a:pPr algn="ctr" eaLnBrk="1" hangingPunct="1">
                  <a:lnSpc>
                    <a:spcPct val="90000"/>
                  </a:lnSpc>
                  <a:buFontTx/>
                  <a:buNone/>
                  <a:defRPr/>
                </a:pPr>
                <a14:m>
                  <m:oMath xmlns:m="http://schemas.openxmlformats.org/officeDocument/2006/math">
                    <m:f>
                      <m:fPr>
                        <m:ctrlPr>
                          <a:rPr lang="en-AU" altLang="en-US" sz="4400" i="1">
                            <a:solidFill>
                              <a:srgbClr val="0000FF"/>
                            </a:solidFill>
                            <a:latin typeface="Cambria Math" panose="02040503050406030204" pitchFamily="18" charset="0"/>
                          </a:rPr>
                        </m:ctrlPr>
                      </m:fPr>
                      <m:num>
                        <m:sSup>
                          <m:sSupPr>
                            <m:ctrlPr>
                              <a:rPr lang="en-AU" altLang="en-US" sz="4400" i="1">
                                <a:solidFill>
                                  <a:srgbClr val="0000FF"/>
                                </a:solidFill>
                                <a:latin typeface="Cambria Math" panose="02040503050406030204" pitchFamily="18" charset="0"/>
                              </a:rPr>
                            </m:ctrlPr>
                          </m:sSupPr>
                          <m:e>
                            <m:r>
                              <a:rPr lang="en-AU" altLang="en-US" sz="4400" i="1">
                                <a:solidFill>
                                  <a:srgbClr val="0000FF"/>
                                </a:solidFill>
                                <a:latin typeface="Cambria Math" panose="02040503050406030204" pitchFamily="18" charset="0"/>
                              </a:rPr>
                              <m:t>𝑇</m:t>
                            </m:r>
                          </m:e>
                          <m:sup>
                            <m:r>
                              <a:rPr lang="en-AU" altLang="en-US" sz="4400" i="1">
                                <a:solidFill>
                                  <a:srgbClr val="0000FF"/>
                                </a:solidFill>
                                <a:latin typeface="Cambria Math" panose="02040503050406030204" pitchFamily="18" charset="0"/>
                              </a:rPr>
                              <m:t>2</m:t>
                            </m:r>
                          </m:sup>
                        </m:sSup>
                      </m:num>
                      <m:den>
                        <m:sSup>
                          <m:sSupPr>
                            <m:ctrlPr>
                              <a:rPr lang="en-AU" altLang="en-US" sz="4400" i="1">
                                <a:solidFill>
                                  <a:srgbClr val="0000FF"/>
                                </a:solidFill>
                                <a:latin typeface="Cambria Math" panose="02040503050406030204" pitchFamily="18" charset="0"/>
                              </a:rPr>
                            </m:ctrlPr>
                          </m:sSupPr>
                          <m:e>
                            <m:r>
                              <a:rPr lang="en-AU" altLang="en-US" sz="4400" i="1">
                                <a:solidFill>
                                  <a:srgbClr val="0000FF"/>
                                </a:solidFill>
                                <a:latin typeface="Cambria Math" panose="02040503050406030204" pitchFamily="18" charset="0"/>
                              </a:rPr>
                              <m:t>𝑟</m:t>
                            </m:r>
                          </m:e>
                          <m:sup>
                            <m:r>
                              <a:rPr lang="en-AU" altLang="en-US" sz="4400" i="1">
                                <a:solidFill>
                                  <a:srgbClr val="0000FF"/>
                                </a:solidFill>
                                <a:latin typeface="Cambria Math" panose="02040503050406030204" pitchFamily="18" charset="0"/>
                              </a:rPr>
                              <m:t>3</m:t>
                            </m:r>
                          </m:sup>
                        </m:sSup>
                      </m:den>
                    </m:f>
                  </m:oMath>
                </a14:m>
                <a:r>
                  <a:rPr lang="en-GB" altLang="en-US" sz="4400" dirty="0">
                    <a:solidFill>
                      <a:srgbClr val="0000FF"/>
                    </a:solidFill>
                  </a:rPr>
                  <a:t> </a:t>
                </a:r>
              </a:p>
              <a:p>
                <a:pPr algn="ctr" eaLnBrk="1" hangingPunct="1">
                  <a:lnSpc>
                    <a:spcPct val="90000"/>
                  </a:lnSpc>
                  <a:buFontTx/>
                  <a:buNone/>
                  <a:defRPr/>
                </a:pPr>
                <a:endParaRPr lang="en-GB" altLang="en-US" sz="3200" dirty="0">
                  <a:solidFill>
                    <a:srgbClr val="0000FF"/>
                  </a:solidFill>
                </a:endParaRPr>
              </a:p>
              <a:p>
                <a:pPr algn="ctr" eaLnBrk="1" hangingPunct="1">
                  <a:lnSpc>
                    <a:spcPct val="90000"/>
                  </a:lnSpc>
                  <a:buFontTx/>
                  <a:buNone/>
                  <a:defRPr/>
                </a:pPr>
                <a:r>
                  <a:rPr lang="en-GB" altLang="en-US" sz="3200" dirty="0">
                    <a:solidFill>
                      <a:srgbClr val="0000FF"/>
                    </a:solidFill>
                  </a:rPr>
                  <a:t>is a </a:t>
                </a:r>
              </a:p>
              <a:p>
                <a:pPr algn="ctr" eaLnBrk="1" hangingPunct="1">
                  <a:lnSpc>
                    <a:spcPct val="90000"/>
                  </a:lnSpc>
                  <a:buFontTx/>
                  <a:buNone/>
                  <a:defRPr/>
                </a:pPr>
                <a:r>
                  <a:rPr lang="en-GB" altLang="en-US" sz="3200" dirty="0">
                    <a:solidFill>
                      <a:srgbClr val="0000FF"/>
                    </a:solidFill>
                  </a:rPr>
                  <a:t>constant</a:t>
                </a:r>
              </a:p>
              <a:p>
                <a:pPr algn="ctr" eaLnBrk="1" hangingPunct="1">
                  <a:lnSpc>
                    <a:spcPct val="90000"/>
                  </a:lnSpc>
                  <a:buFontTx/>
                  <a:buNone/>
                  <a:defRPr/>
                </a:pPr>
                <a:r>
                  <a:rPr lang="en-GB" altLang="en-US" sz="3200" dirty="0">
                    <a:solidFill>
                      <a:srgbClr val="0000FF"/>
                    </a:solidFill>
                  </a:rPr>
                  <a:t>or</a:t>
                </a:r>
              </a:p>
              <a:p>
                <a:pPr algn="ctr" eaLnBrk="1" hangingPunct="1">
                  <a:lnSpc>
                    <a:spcPct val="90000"/>
                  </a:lnSpc>
                  <a:buFontTx/>
                  <a:buNone/>
                  <a:defRPr/>
                </a:pPr>
                <a:endParaRPr lang="en-GB" altLang="en-US" sz="3200" dirty="0">
                  <a:solidFill>
                    <a:srgbClr val="0000FF"/>
                  </a:solidFill>
                </a:endParaRPr>
              </a:p>
              <a:p>
                <a:pPr algn="ctr" eaLnBrk="1" hangingPunct="1">
                  <a:lnSpc>
                    <a:spcPct val="90000"/>
                  </a:lnSpc>
                  <a:buFontTx/>
                  <a:buNone/>
                  <a:defRPr/>
                </a:pPr>
                <a:r>
                  <a:rPr lang="en-GB" altLang="en-US" sz="3200" dirty="0">
                    <a:solidFill>
                      <a:srgbClr val="0000FF"/>
                    </a:solidFill>
                  </a:rPr>
                  <a:t>T</a:t>
                </a:r>
                <a:r>
                  <a:rPr lang="en-GB" altLang="en-US" sz="3200" baseline="30000" dirty="0">
                    <a:solidFill>
                      <a:srgbClr val="0000FF"/>
                    </a:solidFill>
                  </a:rPr>
                  <a:t>2</a:t>
                </a:r>
                <a:r>
                  <a:rPr lang="en-GB" altLang="en-US" sz="3200" dirty="0">
                    <a:solidFill>
                      <a:srgbClr val="0000FF"/>
                    </a:solidFill>
                  </a:rPr>
                  <a:t> </a:t>
                </a:r>
                <a:r>
                  <a:rPr lang="el-GR" altLang="en-US" sz="3200" dirty="0">
                    <a:solidFill>
                      <a:srgbClr val="0000FF"/>
                    </a:solidFill>
                  </a:rPr>
                  <a:t>α</a:t>
                </a:r>
                <a:r>
                  <a:rPr lang="en-GB" altLang="en-US" sz="3200" dirty="0">
                    <a:solidFill>
                      <a:srgbClr val="0000FF"/>
                    </a:solidFill>
                  </a:rPr>
                  <a:t> r</a:t>
                </a:r>
                <a:r>
                  <a:rPr lang="en-GB" altLang="en-US" sz="3200" baseline="30000" dirty="0">
                    <a:solidFill>
                      <a:srgbClr val="0000FF"/>
                    </a:solidFill>
                  </a:rPr>
                  <a:t>3</a:t>
                </a:r>
                <a:endParaRPr lang="el-GR" altLang="en-US" sz="3200" baseline="30000" dirty="0">
                  <a:solidFill>
                    <a:srgbClr val="0000FF"/>
                  </a:solidFill>
                </a:endParaRPr>
              </a:p>
              <a:p>
                <a:pPr algn="ctr" eaLnBrk="1" hangingPunct="1">
                  <a:lnSpc>
                    <a:spcPct val="90000"/>
                  </a:lnSpc>
                  <a:buFontTx/>
                  <a:buNone/>
                  <a:defRPr/>
                </a:pPr>
                <a:endParaRPr lang="en-GB" altLang="en-US" sz="3200" dirty="0">
                  <a:solidFill>
                    <a:srgbClr val="0000FF"/>
                  </a:solidFill>
                </a:endParaRPr>
              </a:p>
              <a:p>
                <a:pPr algn="ctr" eaLnBrk="1" hangingPunct="1">
                  <a:lnSpc>
                    <a:spcPct val="90000"/>
                  </a:lnSpc>
                  <a:buFontTx/>
                  <a:buNone/>
                  <a:defRPr/>
                </a:pPr>
                <a:r>
                  <a:rPr lang="en-GB" altLang="en-US" dirty="0"/>
                  <a:t>This </a:t>
                </a:r>
                <a:r>
                  <a:rPr lang="en-GB" altLang="en-US" dirty="0" smtClean="0"/>
                  <a:t>confirms </a:t>
                </a:r>
              </a:p>
              <a:p>
                <a:pPr algn="ctr" eaLnBrk="1" hangingPunct="1">
                  <a:lnSpc>
                    <a:spcPct val="90000"/>
                  </a:lnSpc>
                  <a:buFontTx/>
                  <a:buNone/>
                  <a:defRPr/>
                </a:pPr>
                <a:r>
                  <a:rPr lang="en-GB" altLang="en-US" dirty="0" smtClean="0">
                    <a:solidFill>
                      <a:srgbClr val="0000FF"/>
                    </a:solidFill>
                  </a:rPr>
                  <a:t>Kepler’s </a:t>
                </a:r>
                <a:r>
                  <a:rPr lang="en-GB" altLang="en-US" dirty="0">
                    <a:solidFill>
                      <a:srgbClr val="0000FF"/>
                    </a:solidFill>
                  </a:rPr>
                  <a:t>third law of planetary motion.</a:t>
                </a:r>
                <a:endParaRPr lang="el-GR" altLang="en-US" dirty="0">
                  <a:solidFill>
                    <a:srgbClr val="0000FF"/>
                  </a:solidFill>
                </a:endParaRPr>
              </a:p>
              <a:p>
                <a:endParaRPr lang="en-AU" dirty="0"/>
              </a:p>
            </p:txBody>
          </p:sp>
        </mc:Choice>
        <mc:Fallback xmlns="">
          <p:sp>
            <p:nvSpPr>
              <p:cNvPr id="2" name="TextBox 1"/>
              <p:cNvSpPr txBox="1">
                <a:spLocks noRot="1" noChangeAspect="1" noMove="1" noResize="1" noEditPoints="1" noAdjustHandles="1" noChangeArrowheads="1" noChangeShapeType="1" noTextEdit="1"/>
              </p:cNvSpPr>
              <p:nvPr/>
            </p:nvSpPr>
            <p:spPr>
              <a:xfrm>
                <a:off x="6444208" y="1447949"/>
                <a:ext cx="2520280" cy="5166864"/>
              </a:xfrm>
              <a:prstGeom prst="rect">
                <a:avLst/>
              </a:prstGeom>
              <a:blipFill rotWithShape="0">
                <a:blip r:embed="rId5"/>
                <a:stretch>
                  <a:fillRect/>
                </a:stretch>
              </a:blipFill>
            </p:spPr>
            <p:txBody>
              <a:bodyPr/>
              <a:lstStyle/>
              <a:p>
                <a:r>
                  <a:rPr lang="en-AU">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10"/>
          <p:cNvGrpSpPr>
            <a:grpSpLocks/>
          </p:cNvGrpSpPr>
          <p:nvPr/>
        </p:nvGrpSpPr>
        <p:grpSpPr bwMode="auto">
          <a:xfrm>
            <a:off x="4295775" y="2276475"/>
            <a:ext cx="2857500" cy="3714750"/>
            <a:chOff x="1746" y="1434"/>
            <a:chExt cx="1800" cy="2340"/>
          </a:xfrm>
        </p:grpSpPr>
        <p:pic>
          <p:nvPicPr>
            <p:cNvPr id="51205" name="Picture 6" descr="space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476" y="1704"/>
              <a:ext cx="234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8" descr="55182main_astronaut_ki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 y="2432"/>
              <a:ext cx="273"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3" name="Rectangle 2"/>
          <p:cNvSpPr>
            <a:spLocks noGrp="1" noChangeArrowheads="1"/>
          </p:cNvSpPr>
          <p:nvPr>
            <p:ph type="title"/>
          </p:nvPr>
        </p:nvSpPr>
        <p:spPr/>
        <p:txBody>
          <a:bodyPr/>
          <a:lstStyle/>
          <a:p>
            <a:pPr eaLnBrk="1" hangingPunct="1"/>
            <a:r>
              <a:rPr lang="en-GB" altLang="en-US" smtClean="0"/>
              <a:t>Weightlessness</a:t>
            </a:r>
            <a:endParaRPr lang="en-US" altLang="en-US" smtClean="0"/>
          </a:p>
        </p:txBody>
      </p:sp>
      <p:sp>
        <p:nvSpPr>
          <p:cNvPr id="51204" name="Rectangle 3"/>
          <p:cNvSpPr>
            <a:spLocks noGrp="1" noChangeArrowheads="1"/>
          </p:cNvSpPr>
          <p:nvPr>
            <p:ph type="body" sz="half" idx="1"/>
          </p:nvPr>
        </p:nvSpPr>
        <p:spPr/>
        <p:txBody>
          <a:bodyPr/>
          <a:lstStyle/>
          <a:p>
            <a:pPr eaLnBrk="1" hangingPunct="1">
              <a:buFontTx/>
              <a:buNone/>
            </a:pPr>
            <a:r>
              <a:rPr lang="en-GB" altLang="en-US" sz="2800"/>
              <a:t>	Consider an astronaut in a space ship orbiting the earth</a:t>
            </a:r>
            <a:endParaRPr lang="en-US" altLang="en-US" sz="28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5"/>
          <p:cNvGrpSpPr>
            <a:grpSpLocks/>
          </p:cNvGrpSpPr>
          <p:nvPr/>
        </p:nvGrpSpPr>
        <p:grpSpPr bwMode="auto">
          <a:xfrm>
            <a:off x="4295775" y="2276475"/>
            <a:ext cx="2857500" cy="3714750"/>
            <a:chOff x="1746" y="1434"/>
            <a:chExt cx="1800" cy="2340"/>
          </a:xfrm>
        </p:grpSpPr>
        <p:pic>
          <p:nvPicPr>
            <p:cNvPr id="53257" name="Picture 6" descr="space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476" y="1704"/>
              <a:ext cx="234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7" descr="55182main_astronaut_ki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 y="2432"/>
              <a:ext cx="273"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1" name="Rectangle 2"/>
          <p:cNvSpPr>
            <a:spLocks noGrp="1" noChangeArrowheads="1"/>
          </p:cNvSpPr>
          <p:nvPr>
            <p:ph type="title"/>
          </p:nvPr>
        </p:nvSpPr>
        <p:spPr/>
        <p:txBody>
          <a:bodyPr/>
          <a:lstStyle/>
          <a:p>
            <a:pPr eaLnBrk="1" hangingPunct="1"/>
            <a:r>
              <a:rPr lang="en-GB" altLang="en-US" smtClean="0"/>
              <a:t>Weightlessness</a:t>
            </a:r>
            <a:endParaRPr lang="en-US" altLang="en-US" smtClean="0"/>
          </a:p>
        </p:txBody>
      </p:sp>
      <p:sp>
        <p:nvSpPr>
          <p:cNvPr id="53252" name="Rectangle 3"/>
          <p:cNvSpPr>
            <a:spLocks noGrp="1" noChangeArrowheads="1"/>
          </p:cNvSpPr>
          <p:nvPr>
            <p:ph type="body" idx="1"/>
          </p:nvPr>
        </p:nvSpPr>
        <p:spPr/>
        <p:txBody>
          <a:bodyPr/>
          <a:lstStyle/>
          <a:p>
            <a:pPr eaLnBrk="1" hangingPunct="1">
              <a:buFontTx/>
              <a:buNone/>
            </a:pPr>
            <a:r>
              <a:rPr lang="en-GB" altLang="en-US" smtClean="0"/>
              <a:t>	Remember both the ship and astronaut are falling towards the earth (centripetal acceleration)</a:t>
            </a:r>
            <a:endParaRPr lang="en-US" altLang="en-US" smtClean="0"/>
          </a:p>
        </p:txBody>
      </p:sp>
      <p:sp>
        <p:nvSpPr>
          <p:cNvPr id="53253" name="Line 8"/>
          <p:cNvSpPr>
            <a:spLocks noChangeShapeType="1"/>
          </p:cNvSpPr>
          <p:nvPr/>
        </p:nvSpPr>
        <p:spPr bwMode="auto">
          <a:xfrm flipH="1">
            <a:off x="2351089" y="4221163"/>
            <a:ext cx="1944687"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3254" name="Line 9"/>
          <p:cNvSpPr>
            <a:spLocks noChangeShapeType="1"/>
          </p:cNvSpPr>
          <p:nvPr/>
        </p:nvSpPr>
        <p:spPr bwMode="auto">
          <a:xfrm flipH="1">
            <a:off x="5448300" y="4868863"/>
            <a:ext cx="0" cy="14398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3255" name="Text Box 10"/>
          <p:cNvSpPr txBox="1">
            <a:spLocks noChangeArrowheads="1"/>
          </p:cNvSpPr>
          <p:nvPr/>
        </p:nvSpPr>
        <p:spPr bwMode="auto">
          <a:xfrm>
            <a:off x="2279651" y="3789363"/>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1800">
                <a:solidFill>
                  <a:srgbClr val="0000FF"/>
                </a:solidFill>
              </a:rPr>
              <a:t>v</a:t>
            </a:r>
            <a:endParaRPr lang="en-US" altLang="en-US" sz="1800">
              <a:solidFill>
                <a:srgbClr val="0000FF"/>
              </a:solidFill>
            </a:endParaRPr>
          </a:p>
        </p:txBody>
      </p:sp>
      <p:sp>
        <p:nvSpPr>
          <p:cNvPr id="53256" name="Text Box 11"/>
          <p:cNvSpPr txBox="1">
            <a:spLocks noChangeArrowheads="1"/>
          </p:cNvSpPr>
          <p:nvPr/>
        </p:nvSpPr>
        <p:spPr bwMode="auto">
          <a:xfrm>
            <a:off x="5519738" y="5805488"/>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1800">
                <a:solidFill>
                  <a:srgbClr val="FF0000"/>
                </a:solidFill>
              </a:rPr>
              <a:t>mv</a:t>
            </a:r>
            <a:r>
              <a:rPr lang="en-GB" altLang="en-US" sz="1800" baseline="30000">
                <a:solidFill>
                  <a:srgbClr val="FF0000"/>
                </a:solidFill>
              </a:rPr>
              <a:t>2</a:t>
            </a:r>
            <a:r>
              <a:rPr lang="en-GB" altLang="en-US" sz="1800">
                <a:solidFill>
                  <a:srgbClr val="FF0000"/>
                </a:solidFill>
              </a:rPr>
              <a:t>/r</a:t>
            </a:r>
            <a:endParaRPr lang="en-US" altLang="en-US" sz="180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5"/>
          <p:cNvGrpSpPr>
            <a:grpSpLocks/>
          </p:cNvGrpSpPr>
          <p:nvPr/>
        </p:nvGrpSpPr>
        <p:grpSpPr bwMode="auto">
          <a:xfrm>
            <a:off x="4584700" y="2962275"/>
            <a:ext cx="2857500" cy="3714750"/>
            <a:chOff x="1746" y="1434"/>
            <a:chExt cx="1800" cy="2340"/>
          </a:xfrm>
        </p:grpSpPr>
        <p:pic>
          <p:nvPicPr>
            <p:cNvPr id="55303" name="Picture 6" descr="space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476" y="1704"/>
              <a:ext cx="234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7" descr="55182main_astronaut_ki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 y="2432"/>
              <a:ext cx="273"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299" name="Line 8"/>
          <p:cNvSpPr>
            <a:spLocks noChangeShapeType="1"/>
          </p:cNvSpPr>
          <p:nvPr/>
        </p:nvSpPr>
        <p:spPr bwMode="auto">
          <a:xfrm flipH="1">
            <a:off x="5737225" y="5554663"/>
            <a:ext cx="0" cy="79216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5300" name="Text Box 9"/>
          <p:cNvSpPr txBox="1">
            <a:spLocks noChangeArrowheads="1"/>
          </p:cNvSpPr>
          <p:nvPr/>
        </p:nvSpPr>
        <p:spPr bwMode="auto">
          <a:xfrm>
            <a:off x="5808664" y="5949951"/>
            <a:ext cx="287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1800">
                <a:solidFill>
                  <a:schemeClr val="accent2"/>
                </a:solidFill>
              </a:rPr>
              <a:t>acceleration = v</a:t>
            </a:r>
            <a:r>
              <a:rPr lang="en-GB" altLang="en-US" sz="1800" baseline="30000">
                <a:solidFill>
                  <a:schemeClr val="accent2"/>
                </a:solidFill>
              </a:rPr>
              <a:t>2</a:t>
            </a:r>
            <a:r>
              <a:rPr lang="en-GB" altLang="en-US" sz="1800">
                <a:solidFill>
                  <a:schemeClr val="accent2"/>
                </a:solidFill>
              </a:rPr>
              <a:t>/r</a:t>
            </a:r>
            <a:endParaRPr lang="en-US" altLang="en-US" sz="1800">
              <a:solidFill>
                <a:schemeClr val="accent2"/>
              </a:solidFill>
            </a:endParaRPr>
          </a:p>
        </p:txBody>
      </p:sp>
      <p:sp>
        <p:nvSpPr>
          <p:cNvPr id="55301" name="Rectangle 2"/>
          <p:cNvSpPr>
            <a:spLocks noGrp="1" noChangeArrowheads="1"/>
          </p:cNvSpPr>
          <p:nvPr>
            <p:ph type="title"/>
          </p:nvPr>
        </p:nvSpPr>
        <p:spPr/>
        <p:txBody>
          <a:bodyPr/>
          <a:lstStyle/>
          <a:p>
            <a:pPr eaLnBrk="1" hangingPunct="1"/>
            <a:r>
              <a:rPr lang="en-GB" altLang="en-US" smtClean="0"/>
              <a:t>Weightlessness</a:t>
            </a:r>
            <a:endParaRPr lang="en-US" altLang="en-US" smtClean="0"/>
          </a:p>
        </p:txBody>
      </p:sp>
      <p:sp>
        <p:nvSpPr>
          <p:cNvPr id="55302" name="Rectangle 3"/>
          <p:cNvSpPr>
            <a:spLocks noGrp="1" noChangeArrowheads="1"/>
          </p:cNvSpPr>
          <p:nvPr>
            <p:ph type="body" idx="1"/>
          </p:nvPr>
        </p:nvSpPr>
        <p:spPr/>
        <p:txBody>
          <a:bodyPr/>
          <a:lstStyle/>
          <a:p>
            <a:pPr eaLnBrk="1" hangingPunct="1">
              <a:buFontTx/>
              <a:buNone/>
            </a:pPr>
            <a:r>
              <a:rPr lang="en-GB" altLang="en-US" dirty="0" smtClean="0"/>
              <a:t>	</a:t>
            </a:r>
            <a:r>
              <a:rPr lang="en-GB" altLang="en-US" sz="2400" dirty="0"/>
              <a:t>Because they are both falling together, the astronaut feels no reaction force from the floor of the space craft so she feels “weightless” (you get a small feeling of this as a lift (elevator) starts to descend).</a:t>
            </a:r>
            <a:endParaRPr lang="en-US" altLang="en-US"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981200" y="332656"/>
            <a:ext cx="8229600" cy="1143000"/>
          </a:xfrm>
        </p:spPr>
        <p:txBody>
          <a:bodyPr/>
          <a:lstStyle/>
          <a:p>
            <a:pPr eaLnBrk="1" hangingPunct="1"/>
            <a:r>
              <a:rPr lang="en-GB" altLang="en-US" smtClean="0"/>
              <a:t>Weightlessness</a:t>
            </a:r>
            <a:endParaRPr lang="en-US" altLang="en-US" smtClean="0"/>
          </a:p>
        </p:txBody>
      </p:sp>
      <mc:AlternateContent xmlns:mc="http://schemas.openxmlformats.org/markup-compatibility/2006" xmlns:a14="http://schemas.microsoft.com/office/drawing/2010/main">
        <mc:Choice Requires="a14">
          <p:sp>
            <p:nvSpPr>
              <p:cNvPr id="57347" name="Rectangle 3"/>
              <p:cNvSpPr>
                <a:spLocks noGrp="1" noChangeArrowheads="1"/>
              </p:cNvSpPr>
              <p:nvPr>
                <p:ph type="body" sz="half" idx="1"/>
              </p:nvPr>
            </p:nvSpPr>
            <p:spPr>
              <a:xfrm>
                <a:off x="551384" y="1124744"/>
                <a:ext cx="4937273" cy="4997152"/>
              </a:xfrm>
            </p:spPr>
            <p:txBody>
              <a:bodyPr/>
              <a:lstStyle/>
              <a:p>
                <a:pPr eaLnBrk="1" hangingPunct="1">
                  <a:buFontTx/>
                  <a:buNone/>
                </a:pPr>
                <a:endParaRPr lang="en-GB" altLang="en-US" sz="2800" dirty="0"/>
              </a:p>
              <a:p>
                <a:pPr eaLnBrk="1" hangingPunct="1">
                  <a:buFontTx/>
                  <a:buNone/>
                </a:pPr>
                <a:r>
                  <a:rPr lang="en-GB" altLang="en-US" sz="2800" dirty="0">
                    <a:latin typeface="Arial" panose="020B0604020202020204" pitchFamily="34" charset="0"/>
                    <a:cs typeface="Arial" panose="020B0604020202020204" pitchFamily="34" charset="0"/>
                  </a:rPr>
                  <a:t>F</a:t>
                </a:r>
                <a:r>
                  <a:rPr lang="en-GB" altLang="en-US" sz="2800" baseline="-25000" dirty="0">
                    <a:latin typeface="Arial" panose="020B0604020202020204" pitchFamily="34" charset="0"/>
                    <a:cs typeface="Arial" panose="020B0604020202020204" pitchFamily="34" charset="0"/>
                  </a:rPr>
                  <a:t>c </a:t>
                </a:r>
                <a:r>
                  <a:rPr lang="en-GB" altLang="en-US" sz="2800" dirty="0">
                    <a:latin typeface="Arial" panose="020B0604020202020204" pitchFamily="34" charset="0"/>
                    <a:cs typeface="Arial" panose="020B0604020202020204" pitchFamily="34" charset="0"/>
                  </a:rPr>
                  <a:t>= ∑all forces</a:t>
                </a:r>
              </a:p>
              <a:p>
                <a:pPr algn="ctr" eaLnBrk="1" hangingPunct="1">
                  <a:buNone/>
                </a:pPr>
                <a:r>
                  <a:rPr lang="en-GB" altLang="en-US" sz="4000" dirty="0">
                    <a:solidFill>
                      <a:srgbClr val="FF0000"/>
                    </a:solidFill>
                    <a:latin typeface="Arial" panose="020B0604020202020204" pitchFamily="34" charset="0"/>
                    <a:cs typeface="Arial" panose="020B0604020202020204" pitchFamily="34" charset="0"/>
                  </a:rPr>
                  <a:t>F</a:t>
                </a:r>
                <a:r>
                  <a:rPr lang="en-GB" altLang="en-US" sz="4000" baseline="-25000" dirty="0">
                    <a:solidFill>
                      <a:srgbClr val="FF0000"/>
                    </a:solidFill>
                    <a:latin typeface="Arial" panose="020B0604020202020204" pitchFamily="34" charset="0"/>
                    <a:cs typeface="Arial" panose="020B0604020202020204" pitchFamily="34" charset="0"/>
                  </a:rPr>
                  <a:t>c </a:t>
                </a:r>
                <a:r>
                  <a:rPr lang="en-GB" altLang="en-US" sz="4000" dirty="0">
                    <a:solidFill>
                      <a:srgbClr val="FF0000"/>
                    </a:solidFill>
                    <a:latin typeface="Arial" panose="020B0604020202020204" pitchFamily="34" charset="0"/>
                    <a:cs typeface="Arial" panose="020B0604020202020204" pitchFamily="34" charset="0"/>
                  </a:rPr>
                  <a:t>= </a:t>
                </a:r>
                <a:r>
                  <a:rPr lang="en-GB" altLang="en-US" sz="4000" dirty="0" err="1">
                    <a:solidFill>
                      <a:srgbClr val="FF0000"/>
                    </a:solidFill>
                    <a:latin typeface="Arial" panose="020B0604020202020204" pitchFamily="34" charset="0"/>
                    <a:cs typeface="Arial" panose="020B0604020202020204" pitchFamily="34" charset="0"/>
                  </a:rPr>
                  <a:t>F</a:t>
                </a:r>
                <a:r>
                  <a:rPr lang="en-GB" altLang="en-US" sz="4000" baseline="-25000" dirty="0" err="1">
                    <a:solidFill>
                      <a:srgbClr val="FF0000"/>
                    </a:solidFill>
                    <a:latin typeface="Arial" panose="020B0604020202020204" pitchFamily="34" charset="0"/>
                    <a:cs typeface="Arial" panose="020B0604020202020204" pitchFamily="34" charset="0"/>
                  </a:rPr>
                  <a:t>w</a:t>
                </a:r>
                <a:r>
                  <a:rPr lang="en-GB" altLang="en-US" sz="4000" dirty="0">
                    <a:solidFill>
                      <a:srgbClr val="FF0000"/>
                    </a:solidFill>
                    <a:latin typeface="Arial" panose="020B0604020202020204" pitchFamily="34" charset="0"/>
                    <a:cs typeface="Arial" panose="020B0604020202020204" pitchFamily="34" charset="0"/>
                  </a:rPr>
                  <a:t> + </a:t>
                </a:r>
                <a:r>
                  <a:rPr lang="en-GB" altLang="en-US" sz="4000" dirty="0" err="1">
                    <a:solidFill>
                      <a:srgbClr val="FF0000"/>
                    </a:solidFill>
                    <a:latin typeface="Arial" panose="020B0604020202020204" pitchFamily="34" charset="0"/>
                    <a:cs typeface="Arial" panose="020B0604020202020204" pitchFamily="34" charset="0"/>
                  </a:rPr>
                  <a:t>F</a:t>
                </a:r>
                <a:r>
                  <a:rPr lang="en-GB" altLang="en-US" sz="4000" baseline="-25000" dirty="0" err="1">
                    <a:solidFill>
                      <a:srgbClr val="FF0000"/>
                    </a:solidFill>
                    <a:latin typeface="Arial" panose="020B0604020202020204" pitchFamily="34" charset="0"/>
                    <a:cs typeface="Arial" panose="020B0604020202020204" pitchFamily="34" charset="0"/>
                  </a:rPr>
                  <a:t>n</a:t>
                </a:r>
                <a:endParaRPr lang="en-GB" altLang="en-US" sz="4000" baseline="-25000" dirty="0">
                  <a:solidFill>
                    <a:srgbClr val="FF0000"/>
                  </a:solidFill>
                  <a:latin typeface="Arial" panose="020B0604020202020204" pitchFamily="34" charset="0"/>
                  <a:cs typeface="Arial" panose="020B0604020202020204" pitchFamily="34" charset="0"/>
                </a:endParaRPr>
              </a:p>
              <a:p>
                <a:pPr eaLnBrk="1" hangingPunct="1">
                  <a:buNone/>
                </a:pPr>
                <a:endParaRPr lang="en-GB" altLang="en-US" sz="2800" dirty="0">
                  <a:latin typeface="Arial" panose="020B0604020202020204" pitchFamily="34" charset="0"/>
                  <a:cs typeface="Arial" panose="020B0604020202020204" pitchFamily="34" charset="0"/>
                </a:endParaRPr>
              </a:p>
              <a:p>
                <a:pPr eaLnBrk="1" hangingPunct="1">
                  <a:buNone/>
                </a:pPr>
                <a:r>
                  <a:rPr lang="en-GB" altLang="en-US" sz="2800" dirty="0">
                    <a:latin typeface="Arial" panose="020B0604020202020204" pitchFamily="34" charset="0"/>
                    <a:cs typeface="Arial" panose="020B0604020202020204" pitchFamily="34" charset="0"/>
                  </a:rPr>
                  <a:t>Where F</a:t>
                </a:r>
                <a:r>
                  <a:rPr lang="en-GB" altLang="en-US" sz="2800" baseline="-25000" dirty="0">
                    <a:latin typeface="Arial" panose="020B0604020202020204" pitchFamily="34" charset="0"/>
                    <a:cs typeface="Arial" panose="020B0604020202020204" pitchFamily="34" charset="0"/>
                  </a:rPr>
                  <a:t>c</a:t>
                </a:r>
                <a:r>
                  <a:rPr lang="en-GB" altLang="en-US" sz="2800" dirty="0">
                    <a:latin typeface="Arial" panose="020B0604020202020204" pitchFamily="34" charset="0"/>
                    <a:cs typeface="Arial" panose="020B0604020202020204" pitchFamily="34" charset="0"/>
                  </a:rPr>
                  <a:t> = </a:t>
                </a:r>
                <a:r>
                  <a:rPr lang="en-GB" altLang="en-US" sz="2800" dirty="0" err="1">
                    <a:latin typeface="Arial" panose="020B0604020202020204" pitchFamily="34" charset="0"/>
                    <a:cs typeface="Arial" panose="020B0604020202020204" pitchFamily="34" charset="0"/>
                  </a:rPr>
                  <a:t>F</a:t>
                </a:r>
                <a:r>
                  <a:rPr lang="en-GB" altLang="en-US" sz="2800" baseline="-25000" dirty="0" err="1">
                    <a:latin typeface="Arial" panose="020B0604020202020204" pitchFamily="34" charset="0"/>
                    <a:cs typeface="Arial" panose="020B0604020202020204" pitchFamily="34" charset="0"/>
                  </a:rPr>
                  <a:t>w</a:t>
                </a:r>
                <a:r>
                  <a:rPr lang="en-GB" altLang="en-US" sz="2800" dirty="0">
                    <a:latin typeface="Arial" panose="020B0604020202020204" pitchFamily="34" charset="0"/>
                    <a:cs typeface="Arial" panose="020B0604020202020204" pitchFamily="34" charset="0"/>
                  </a:rPr>
                  <a:t> </a:t>
                </a:r>
              </a:p>
              <a:p>
                <a:pPr eaLnBrk="1" hangingPunct="1">
                  <a:buNone/>
                </a:pPr>
                <a14:m>
                  <m:oMathPara xmlns:m="http://schemas.openxmlformats.org/officeDocument/2006/math">
                    <m:oMathParaPr>
                      <m:jc m:val="centerGroup"/>
                    </m:oMathParaPr>
                    <m:oMath xmlns:m="http://schemas.openxmlformats.org/officeDocument/2006/math">
                      <m:f>
                        <m:fPr>
                          <m:ctrlPr>
                            <a:rPr lang="en-AU" altLang="en-US" sz="3600" i="1">
                              <a:solidFill>
                                <a:srgbClr val="FF0000"/>
                              </a:solidFill>
                              <a:latin typeface="Cambria Math" panose="02040503050406030204" pitchFamily="18" charset="0"/>
                              <a:cs typeface="Arial" panose="020B0604020202020204" pitchFamily="34" charset="0"/>
                            </a:rPr>
                          </m:ctrlPr>
                        </m:fPr>
                        <m:num>
                          <m:r>
                            <a:rPr lang="en-AU" altLang="en-US" sz="3600" i="1">
                              <a:solidFill>
                                <a:srgbClr val="FF0000"/>
                              </a:solidFill>
                              <a:latin typeface="Cambria Math" panose="02040503050406030204" pitchFamily="18" charset="0"/>
                              <a:cs typeface="Arial" panose="020B0604020202020204" pitchFamily="34" charset="0"/>
                            </a:rPr>
                            <m:t>𝑚</m:t>
                          </m:r>
                          <m:sSup>
                            <m:sSupPr>
                              <m:ctrlPr>
                                <a:rPr lang="en-AU" altLang="en-US" sz="3600" i="1">
                                  <a:solidFill>
                                    <a:srgbClr val="FF0000"/>
                                  </a:solidFill>
                                  <a:latin typeface="Cambria Math" panose="02040503050406030204" pitchFamily="18" charset="0"/>
                                  <a:cs typeface="Arial" panose="020B0604020202020204" pitchFamily="34" charset="0"/>
                                </a:rPr>
                              </m:ctrlPr>
                            </m:sSupPr>
                            <m:e>
                              <m:r>
                                <a:rPr lang="en-AU" altLang="en-US" sz="3600" i="1">
                                  <a:solidFill>
                                    <a:srgbClr val="FF0000"/>
                                  </a:solidFill>
                                  <a:latin typeface="Cambria Math" panose="02040503050406030204" pitchFamily="18" charset="0"/>
                                  <a:cs typeface="Arial" panose="020B0604020202020204" pitchFamily="34" charset="0"/>
                                </a:rPr>
                                <m:t>𝑣</m:t>
                              </m:r>
                            </m:e>
                            <m:sup>
                              <m:r>
                                <a:rPr lang="en-AU" altLang="en-US" sz="3600" i="1">
                                  <a:solidFill>
                                    <a:srgbClr val="FF0000"/>
                                  </a:solidFill>
                                  <a:latin typeface="Cambria Math" panose="02040503050406030204" pitchFamily="18" charset="0"/>
                                  <a:cs typeface="Arial" panose="020B0604020202020204" pitchFamily="34" charset="0"/>
                                </a:rPr>
                                <m:t>2</m:t>
                              </m:r>
                            </m:sup>
                          </m:sSup>
                        </m:num>
                        <m:den>
                          <m:r>
                            <a:rPr lang="en-AU" altLang="en-US" sz="3600" i="1">
                              <a:solidFill>
                                <a:srgbClr val="FF0000"/>
                              </a:solidFill>
                              <a:latin typeface="Cambria Math" panose="02040503050406030204" pitchFamily="18" charset="0"/>
                              <a:cs typeface="Arial" panose="020B0604020202020204" pitchFamily="34" charset="0"/>
                            </a:rPr>
                            <m:t>𝑟</m:t>
                          </m:r>
                        </m:den>
                      </m:f>
                      <m:r>
                        <a:rPr lang="en-AU" altLang="en-US" sz="3600" i="1">
                          <a:solidFill>
                            <a:srgbClr val="FF0000"/>
                          </a:solidFill>
                          <a:latin typeface="Cambria Math" panose="02040503050406030204" pitchFamily="18" charset="0"/>
                          <a:cs typeface="Arial" panose="020B0604020202020204" pitchFamily="34" charset="0"/>
                        </a:rPr>
                        <m:t>=</m:t>
                      </m:r>
                      <m:r>
                        <a:rPr lang="en-AU" altLang="en-US" sz="3600" i="1">
                          <a:solidFill>
                            <a:srgbClr val="FF0000"/>
                          </a:solidFill>
                          <a:latin typeface="Cambria Math" panose="02040503050406030204" pitchFamily="18" charset="0"/>
                          <a:cs typeface="Arial" panose="020B0604020202020204" pitchFamily="34" charset="0"/>
                        </a:rPr>
                        <m:t>𝑚𝑔</m:t>
                      </m:r>
                      <m:r>
                        <a:rPr lang="en-AU" altLang="en-US" sz="3600" i="1">
                          <a:solidFill>
                            <a:srgbClr val="FF0000"/>
                          </a:solidFill>
                          <a:latin typeface="Cambria Math" panose="02040503050406030204" pitchFamily="18" charset="0"/>
                          <a:cs typeface="Arial" panose="020B0604020202020204" pitchFamily="34" charset="0"/>
                        </a:rPr>
                        <m:t>+0</m:t>
                      </m:r>
                    </m:oMath>
                  </m:oMathPara>
                </a14:m>
                <a:endParaRPr lang="en-GB" altLang="en-US" sz="3600" dirty="0">
                  <a:solidFill>
                    <a:srgbClr val="FF0000"/>
                  </a:solidFill>
                  <a:latin typeface="Arial" panose="020B0604020202020204" pitchFamily="34" charset="0"/>
                  <a:cs typeface="Arial" panose="020B0604020202020204" pitchFamily="34" charset="0"/>
                </a:endParaRPr>
              </a:p>
              <a:p>
                <a:pPr eaLnBrk="1" hangingPunct="1">
                  <a:buNone/>
                </a:pPr>
                <a:r>
                  <a:rPr lang="en-GB" altLang="en-US" sz="2800" dirty="0">
                    <a:latin typeface="Arial" panose="020B0604020202020204" pitchFamily="34" charset="0"/>
                    <a:cs typeface="Arial" panose="020B0604020202020204" pitchFamily="34" charset="0"/>
                  </a:rPr>
                  <a:t>The normal force is ZERO </a:t>
                </a:r>
              </a:p>
              <a:p>
                <a:pPr eaLnBrk="1" hangingPunct="1">
                  <a:buNone/>
                </a:pPr>
                <a:r>
                  <a:rPr lang="en-GB" altLang="en-US" sz="2800" dirty="0">
                    <a:latin typeface="Arial" panose="020B0604020202020204" pitchFamily="34" charset="0"/>
                    <a:cs typeface="Arial" panose="020B0604020202020204" pitchFamily="34" charset="0"/>
                  </a:rPr>
                  <a:t>therefore you </a:t>
                </a:r>
                <a:r>
                  <a:rPr lang="en-GB" altLang="en-US" sz="2800" b="1" dirty="0">
                    <a:latin typeface="Arial" panose="020B0604020202020204" pitchFamily="34" charset="0"/>
                    <a:cs typeface="Arial" panose="020B0604020202020204" pitchFamily="34" charset="0"/>
                  </a:rPr>
                  <a:t>feel</a:t>
                </a:r>
                <a:r>
                  <a:rPr lang="en-GB" altLang="en-US" sz="2800" dirty="0">
                    <a:latin typeface="Arial" panose="020B0604020202020204" pitchFamily="34" charset="0"/>
                    <a:cs typeface="Arial" panose="020B0604020202020204" pitchFamily="34" charset="0"/>
                  </a:rPr>
                  <a:t> Weightless.</a:t>
                </a:r>
              </a:p>
              <a:p>
                <a:pPr eaLnBrk="1" hangingPunct="1">
                  <a:buFontTx/>
                  <a:buNone/>
                </a:pPr>
                <a:endParaRPr lang="en-US" altLang="en-US" sz="2800" dirty="0"/>
              </a:p>
              <a:p>
                <a:pPr eaLnBrk="1" hangingPunct="1">
                  <a:buFontTx/>
                  <a:buNone/>
                </a:pPr>
                <a:endParaRPr lang="en-US" altLang="en-US" sz="2800" dirty="0"/>
              </a:p>
            </p:txBody>
          </p:sp>
        </mc:Choice>
        <mc:Fallback xmlns="">
          <p:sp>
            <p:nvSpPr>
              <p:cNvPr id="57347" name="Rectangle 3"/>
              <p:cNvSpPr>
                <a:spLocks noGrp="1" noRot="1" noChangeAspect="1" noMove="1" noResize="1" noEditPoints="1" noAdjustHandles="1" noChangeArrowheads="1" noChangeShapeType="1" noTextEdit="1"/>
              </p:cNvSpPr>
              <p:nvPr>
                <p:ph type="body" sz="half" idx="1"/>
              </p:nvPr>
            </p:nvSpPr>
            <p:spPr>
              <a:xfrm>
                <a:off x="551384" y="1124744"/>
                <a:ext cx="4937273" cy="4997152"/>
              </a:xfrm>
              <a:blipFill rotWithShape="0">
                <a:blip r:embed="rId3"/>
                <a:stretch>
                  <a:fillRect l="-2469" r="-2593" b="-1709"/>
                </a:stretch>
              </a:blipFill>
            </p:spPr>
            <p:txBody>
              <a:bodyPr/>
              <a:lstStyle/>
              <a:p>
                <a:r>
                  <a:rPr lang="en-AU">
                    <a:noFill/>
                  </a:rPr>
                  <a:t> </a:t>
                </a:r>
              </a:p>
            </p:txBody>
          </p:sp>
        </mc:Fallback>
      </mc:AlternateContent>
      <p:pic>
        <p:nvPicPr>
          <p:cNvPr id="9218" name="Picture 2" descr="http://www.space.com/images/i/000/044/658/original/weightlessness-sandra-magnus-astronaut-frui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9976" y="1988840"/>
            <a:ext cx="5572698" cy="3672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17848" y="0"/>
            <a:ext cx="8229600" cy="1143000"/>
          </a:xfrm>
        </p:spPr>
        <p:txBody>
          <a:bodyPr/>
          <a:lstStyle/>
          <a:p>
            <a:pPr eaLnBrk="1" hangingPunct="1"/>
            <a:r>
              <a:rPr lang="en-GB" altLang="en-US" dirty="0" smtClean="0"/>
              <a:t>Weightlessness</a:t>
            </a:r>
            <a:endParaRPr lang="en-US" altLang="en-US" dirty="0" smtClean="0"/>
          </a:p>
        </p:txBody>
      </p:sp>
      <p:sp>
        <p:nvSpPr>
          <p:cNvPr id="63491" name="Rectangle 3"/>
          <p:cNvSpPr>
            <a:spLocks noGrp="1" noChangeArrowheads="1"/>
          </p:cNvSpPr>
          <p:nvPr>
            <p:ph type="body" idx="1"/>
          </p:nvPr>
        </p:nvSpPr>
        <p:spPr>
          <a:xfrm>
            <a:off x="191344" y="1301517"/>
            <a:ext cx="5323148" cy="5221188"/>
          </a:xfrm>
        </p:spPr>
        <p:txBody>
          <a:bodyPr/>
          <a:lstStyle/>
          <a:p>
            <a:pPr eaLnBrk="1" hangingPunct="1">
              <a:buFontTx/>
              <a:buNone/>
            </a:pPr>
            <a:r>
              <a:rPr lang="en-GB" altLang="en-US" dirty="0" smtClean="0"/>
              <a:t>	So there is a force of gravity on the astronauts, but </a:t>
            </a:r>
            <a:r>
              <a:rPr lang="en-GB" altLang="en-US" dirty="0">
                <a:solidFill>
                  <a:srgbClr val="FF0000"/>
                </a:solidFill>
              </a:rPr>
              <a:t>no reaction force </a:t>
            </a:r>
            <a:r>
              <a:rPr lang="en-GB" altLang="en-US" dirty="0" smtClean="0"/>
              <a:t>from the floor so the astronaut </a:t>
            </a:r>
            <a:r>
              <a:rPr lang="en-GB" altLang="en-US" dirty="0">
                <a:solidFill>
                  <a:srgbClr val="FF0000"/>
                </a:solidFill>
              </a:rPr>
              <a:t>feels weightless</a:t>
            </a:r>
            <a:r>
              <a:rPr lang="en-GB" altLang="en-US" dirty="0" smtClean="0"/>
              <a:t>.</a:t>
            </a:r>
            <a:endParaRPr lang="en-US" altLang="en-US" dirty="0" smtClean="0"/>
          </a:p>
        </p:txBody>
      </p:sp>
      <p:pic>
        <p:nvPicPr>
          <p:cNvPr id="63492" name="Picture 6" descr="glovebox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3454336"/>
            <a:ext cx="4508004" cy="306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http://www.space.com/images/i/000/026/799/original/expedition-34-iss-10.jpg?interpolation=lanczos-none&amp;downsize=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226539"/>
            <a:ext cx="4486300" cy="29772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809626"/>
            <a:ext cx="8229600" cy="608013"/>
          </a:xfrm>
        </p:spPr>
        <p:txBody>
          <a:bodyPr/>
          <a:lstStyle/>
          <a:p>
            <a:pPr eaLnBrk="1" hangingPunct="1"/>
            <a:r>
              <a:rPr lang="en-US" altLang="en-US" dirty="0" smtClean="0"/>
              <a:t>Classifying orbits</a:t>
            </a:r>
            <a:endParaRPr lang="en-GB" altLang="en-US" dirty="0"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Geostationary orbi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98776" y="2390775"/>
            <a:ext cx="5910263"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2443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ffectLst>
                  <a:outerShdw blurRad="38100" dist="38100" dir="2700000" algn="tl">
                    <a:srgbClr val="000000">
                      <a:alpha val="43137"/>
                    </a:srgbClr>
                  </a:outerShdw>
                </a:effectLst>
              </a:rPr>
              <a:t>Classifying orbits</a:t>
            </a:r>
            <a:endParaRPr lang="en-AU" dirty="0">
              <a:effectLst>
                <a:outerShdw blurRad="38100" dist="38100" dir="2700000" algn="tl">
                  <a:srgbClr val="000000">
                    <a:alpha val="43137"/>
                  </a:srgbClr>
                </a:outerShdw>
              </a:effectLst>
            </a:endParaRPr>
          </a:p>
        </p:txBody>
      </p:sp>
      <p:sp>
        <p:nvSpPr>
          <p:cNvPr id="5" name="Rectangle 3"/>
          <p:cNvSpPr txBox="1">
            <a:spLocks noChangeArrowheads="1"/>
          </p:cNvSpPr>
          <p:nvPr/>
        </p:nvSpPr>
        <p:spPr bwMode="auto">
          <a:xfrm>
            <a:off x="1929880" y="1844824"/>
            <a:ext cx="8280920" cy="52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11113" eaLnBrk="1" hangingPunct="1">
              <a:buNone/>
            </a:pPr>
            <a:r>
              <a:rPr lang="en-GB" altLang="en-US" sz="2400" kern="0" dirty="0"/>
              <a:t>Orbits are classified according to three main characteristics:</a:t>
            </a:r>
          </a:p>
          <a:p>
            <a:pPr eaLnBrk="1" hangingPunct="1">
              <a:buFontTx/>
              <a:buNone/>
            </a:pPr>
            <a:endParaRPr lang="en-GB" altLang="en-US" sz="2400" kern="0" dirty="0"/>
          </a:p>
          <a:p>
            <a:pPr lvl="1" eaLnBrk="1" hangingPunct="1"/>
            <a:r>
              <a:rPr lang="en-US" altLang="en-US" sz="3600" dirty="0">
                <a:solidFill>
                  <a:srgbClr val="7030A0"/>
                </a:solidFill>
                <a:latin typeface="+mj-lt"/>
                <a:ea typeface="+mj-ea"/>
                <a:cs typeface="+mj-cs"/>
              </a:rPr>
              <a:t>Inclination</a:t>
            </a:r>
            <a:r>
              <a:rPr lang="en-US" altLang="en-US" sz="1800" kern="0" dirty="0"/>
              <a:t> (angle to equator)</a:t>
            </a:r>
          </a:p>
          <a:p>
            <a:pPr lvl="1" eaLnBrk="1" hangingPunct="1"/>
            <a:r>
              <a:rPr lang="en-US" altLang="en-US" sz="3600" dirty="0">
                <a:solidFill>
                  <a:srgbClr val="002060"/>
                </a:solidFill>
                <a:latin typeface="+mj-lt"/>
                <a:ea typeface="+mj-ea"/>
                <a:cs typeface="+mj-cs"/>
              </a:rPr>
              <a:t>Altitude</a:t>
            </a:r>
          </a:p>
          <a:p>
            <a:pPr lvl="1" eaLnBrk="1" hangingPunct="1"/>
            <a:r>
              <a:rPr lang="en-US" altLang="en-US" sz="3600" dirty="0">
                <a:solidFill>
                  <a:srgbClr val="00B050"/>
                </a:solidFill>
                <a:latin typeface="+mj-lt"/>
                <a:ea typeface="+mj-ea"/>
                <a:cs typeface="+mj-cs"/>
              </a:rPr>
              <a:t>Period</a:t>
            </a:r>
          </a:p>
          <a:p>
            <a:pPr eaLnBrk="1" hangingPunct="1"/>
            <a:endParaRPr lang="en-US" altLang="en-US" sz="2400" kern="0" dirty="0"/>
          </a:p>
          <a:p>
            <a:pPr eaLnBrk="1" hangingPunct="1"/>
            <a:r>
              <a:rPr lang="en-US" altLang="en-US" sz="2400" kern="0" dirty="0"/>
              <a:t>In addition, the shape of an orbit can be vary from circular to elliptical if required.  </a:t>
            </a:r>
          </a:p>
        </p:txBody>
      </p:sp>
      <p:pic>
        <p:nvPicPr>
          <p:cNvPr id="7" name="Picture 4" descr="http://www.radio-electronics.com/info/satellite/satellite-orbits/satellite_orbit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92" y="2312935"/>
            <a:ext cx="2522488" cy="214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55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Classifying </a:t>
            </a:r>
            <a:r>
              <a:rPr lang="en-US" altLang="en-US" dirty="0" smtClean="0"/>
              <a:t>orbits - </a:t>
            </a:r>
            <a:r>
              <a:rPr lang="en-US" altLang="en-US" dirty="0" smtClean="0">
                <a:solidFill>
                  <a:srgbClr val="7030A0"/>
                </a:solidFill>
              </a:rPr>
              <a:t>Inclination</a:t>
            </a:r>
            <a:endParaRPr lang="en-AU" dirty="0">
              <a:solidFill>
                <a:srgbClr val="7030A0"/>
              </a:solidFill>
            </a:endParaRPr>
          </a:p>
        </p:txBody>
      </p:sp>
      <p:sp>
        <p:nvSpPr>
          <p:cNvPr id="3" name="Content Placeholder 2"/>
          <p:cNvSpPr>
            <a:spLocks noGrp="1"/>
          </p:cNvSpPr>
          <p:nvPr>
            <p:ph idx="1"/>
          </p:nvPr>
        </p:nvSpPr>
        <p:spPr/>
        <p:txBody>
          <a:bodyPr/>
          <a:lstStyle/>
          <a:p>
            <a:r>
              <a:rPr lang="en-AU" dirty="0" smtClean="0"/>
              <a:t>Inclination effects what parts of the earth are visible.</a:t>
            </a:r>
            <a:endParaRPr lang="en-AU" dirty="0"/>
          </a:p>
        </p:txBody>
      </p:sp>
      <p:pic>
        <p:nvPicPr>
          <p:cNvPr id="5" name="Picture 122" descr="05_08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485408" y="4918027"/>
            <a:ext cx="5224463" cy="1741487"/>
          </a:xfrm>
          <a:prstGeom prst="rect">
            <a:avLst/>
          </a:prstGeom>
          <a:noFill/>
        </p:spPr>
      </p:pic>
      <p:pic>
        <p:nvPicPr>
          <p:cNvPr id="6" name="Picture 4" descr="05_07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3832" y="2420888"/>
            <a:ext cx="51450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p:cNvSpPr txBox="1">
            <a:spLocks noChangeArrowheads="1"/>
          </p:cNvSpPr>
          <p:nvPr/>
        </p:nvSpPr>
        <p:spPr bwMode="auto">
          <a:xfrm>
            <a:off x="7387357" y="2158952"/>
            <a:ext cx="1811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t>Non-Rotating Earth</a:t>
            </a:r>
          </a:p>
        </p:txBody>
      </p:sp>
      <p:sp>
        <p:nvSpPr>
          <p:cNvPr id="8" name="TextBox 8"/>
          <p:cNvSpPr txBox="1">
            <a:spLocks noChangeArrowheads="1"/>
          </p:cNvSpPr>
          <p:nvPr/>
        </p:nvSpPr>
        <p:spPr bwMode="auto">
          <a:xfrm>
            <a:off x="7530232" y="4708477"/>
            <a:ext cx="1390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t>Rotating Earth</a:t>
            </a:r>
          </a:p>
        </p:txBody>
      </p:sp>
    </p:spTree>
    <p:extLst>
      <p:ext uri="{BB962C8B-B14F-4D97-AF65-F5344CB8AC3E}">
        <p14:creationId xmlns:p14="http://schemas.microsoft.com/office/powerpoint/2010/main" val="2251433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a:xfrm>
            <a:off x="1892300" y="641350"/>
            <a:ext cx="7772400" cy="762000"/>
          </a:xfrm>
        </p:spPr>
        <p:txBody>
          <a:bodyPr/>
          <a:lstStyle/>
          <a:p>
            <a:r>
              <a:rPr lang="en-US" sz="4000" dirty="0"/>
              <a:t>90 degree </a:t>
            </a:r>
            <a:r>
              <a:rPr lang="en-US" sz="4000" dirty="0">
                <a:solidFill>
                  <a:srgbClr val="7030A0"/>
                </a:solidFill>
              </a:rPr>
              <a:t>Inclination</a:t>
            </a:r>
            <a:r>
              <a:rPr lang="en-US" sz="4000" dirty="0"/>
              <a:t> -Polar Orbits</a:t>
            </a:r>
            <a:endParaRPr lang="en-US" altLang="en-US" sz="4000" dirty="0"/>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78" y="4141109"/>
            <a:ext cx="2343150"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983432" y="1505671"/>
            <a:ext cx="7056784" cy="1938992"/>
          </a:xfrm>
          <a:prstGeom prst="rect">
            <a:avLst/>
          </a:prstGeom>
        </p:spPr>
        <p:txBody>
          <a:bodyPr wrap="square">
            <a:spAutoFit/>
          </a:bodyPr>
          <a:lstStyle/>
          <a:p>
            <a:pPr marL="168275" indent="-168275">
              <a:buClr>
                <a:srgbClr val="0070C0"/>
              </a:buClr>
              <a:buFont typeface="Arial" pitchFamily="34" charset="0"/>
              <a:buChar char="•"/>
              <a:defRPr/>
            </a:pPr>
            <a:r>
              <a:rPr lang="en-US" sz="2400" dirty="0"/>
              <a:t>These orbits have an inclination near 90 degrees. </a:t>
            </a:r>
          </a:p>
          <a:p>
            <a:pPr marL="168275" indent="-168275">
              <a:buClr>
                <a:srgbClr val="0070C0"/>
              </a:buClr>
              <a:buFont typeface="Arial" pitchFamily="34" charset="0"/>
              <a:buChar char="•"/>
              <a:defRPr/>
            </a:pPr>
            <a:r>
              <a:rPr lang="en-US" sz="2400" dirty="0"/>
              <a:t>This allows the satellite to see virtually every part of the Earth as the Earth rotates underneath it. </a:t>
            </a:r>
          </a:p>
          <a:p>
            <a:pPr marL="168275" indent="-168275">
              <a:buClr>
                <a:srgbClr val="0070C0"/>
              </a:buClr>
              <a:buFont typeface="Arial" pitchFamily="34" charset="0"/>
              <a:buChar char="•"/>
              <a:defRPr/>
            </a:pPr>
            <a:r>
              <a:rPr lang="en-US" sz="2400" dirty="0"/>
              <a:t>It takes approximately 90 minutes for the satellite to complete one orbit.</a:t>
            </a:r>
          </a:p>
        </p:txBody>
      </p:sp>
      <p:pic>
        <p:nvPicPr>
          <p:cNvPr id="21509" name="Picture 2" descr="http://www.aero.org/publications/crosslink/winter2005/images/01_side2_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947" y="1669372"/>
            <a:ext cx="21463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rot="5400000" flipH="1" flipV="1">
            <a:off x="2246487" y="4610100"/>
            <a:ext cx="93186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511" name="TextBox 7"/>
          <p:cNvSpPr txBox="1">
            <a:spLocks noChangeArrowheads="1"/>
          </p:cNvSpPr>
          <p:nvPr/>
        </p:nvSpPr>
        <p:spPr bwMode="auto">
          <a:xfrm>
            <a:off x="2767807" y="4547567"/>
            <a:ext cx="749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b="1" dirty="0">
                <a:solidFill>
                  <a:srgbClr val="FF0000"/>
                </a:solidFill>
              </a:rPr>
              <a:t>90 </a:t>
            </a:r>
            <a:r>
              <a:rPr lang="en-US" altLang="en-US" sz="1600" b="1" dirty="0" err="1">
                <a:solidFill>
                  <a:srgbClr val="FF0000"/>
                </a:solidFill>
              </a:rPr>
              <a:t>deg</a:t>
            </a:r>
            <a:endParaRPr lang="en-US" altLang="en-US" sz="1600" b="1" dirty="0">
              <a:solidFill>
                <a:srgbClr val="FF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088" y="4045396"/>
            <a:ext cx="3238112" cy="2428584"/>
          </a:xfrm>
          <a:prstGeom prst="rect">
            <a:avLst/>
          </a:prstGeom>
        </p:spPr>
      </p:pic>
    </p:spTree>
    <p:extLst>
      <p:ext uri="{BB962C8B-B14F-4D97-AF65-F5344CB8AC3E}">
        <p14:creationId xmlns:p14="http://schemas.microsoft.com/office/powerpoint/2010/main" val="21938101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050" y="2641601"/>
            <a:ext cx="5969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soccer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1" y="2201863"/>
            <a:ext cx="1166813"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title"/>
          </p:nvPr>
        </p:nvSpPr>
        <p:spPr>
          <a:xfrm>
            <a:off x="1981200" y="857250"/>
            <a:ext cx="8229600" cy="560388"/>
          </a:xfrm>
        </p:spPr>
        <p:txBody>
          <a:bodyPr/>
          <a:lstStyle/>
          <a:p>
            <a:pPr eaLnBrk="1" hangingPunct="1"/>
            <a:r>
              <a:rPr lang="en-US" altLang="en-US" sz="4000"/>
              <a:t>Harder kick?</a:t>
            </a:r>
            <a:endParaRPr lang="en-GB" altLang="en-US" sz="4000"/>
          </a:p>
        </p:txBody>
      </p:sp>
      <p:sp>
        <p:nvSpPr>
          <p:cNvPr id="8197" name="Rectangle 5"/>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4"/>
              </a:rPr>
              <a:t>   </a:t>
            </a:r>
            <a:endParaRPr lang="en-GB" altLang="en-US" smtClean="0">
              <a:solidFill>
                <a:srgbClr val="000000"/>
              </a:solidFill>
              <a:cs typeface="Arial" panose="020B0604020202020204" pitchFamily="34" charset="0"/>
            </a:endParaRPr>
          </a:p>
        </p:txBody>
      </p:sp>
      <p:sp>
        <p:nvSpPr>
          <p:cNvPr id="8198" name="Rectangle 6"/>
          <p:cNvSpPr>
            <a:spLocks noChangeArrowheads="1"/>
          </p:cNvSpPr>
          <p:nvPr/>
        </p:nvSpPr>
        <p:spPr bwMode="auto">
          <a:xfrm>
            <a:off x="2611438" y="3262314"/>
            <a:ext cx="1854200" cy="160337"/>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199" name="Rectangle 7"/>
          <p:cNvSpPr>
            <a:spLocks noChangeArrowheads="1"/>
          </p:cNvSpPr>
          <p:nvPr/>
        </p:nvSpPr>
        <p:spPr bwMode="auto">
          <a:xfrm>
            <a:off x="2846389" y="3422651"/>
            <a:ext cx="134937"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200" name="Rectangle 8"/>
          <p:cNvSpPr>
            <a:spLocks noChangeArrowheads="1"/>
          </p:cNvSpPr>
          <p:nvPr/>
        </p:nvSpPr>
        <p:spPr bwMode="auto">
          <a:xfrm>
            <a:off x="4060825" y="3425826"/>
            <a:ext cx="134938"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201" name="Line 9"/>
          <p:cNvSpPr>
            <a:spLocks noChangeShapeType="1"/>
          </p:cNvSpPr>
          <p:nvPr/>
        </p:nvSpPr>
        <p:spPr bwMode="auto">
          <a:xfrm>
            <a:off x="2290764" y="4003675"/>
            <a:ext cx="766127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
        <p:nvSpPr>
          <p:cNvPr id="8202" name="Text Box 10"/>
          <p:cNvSpPr txBox="1">
            <a:spLocks noChangeArrowheads="1"/>
          </p:cNvSpPr>
          <p:nvPr/>
        </p:nvSpPr>
        <p:spPr bwMode="auto">
          <a:xfrm>
            <a:off x="2278064" y="4683125"/>
            <a:ext cx="764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altLang="en-US" sz="2400">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809626"/>
            <a:ext cx="8229600" cy="608013"/>
          </a:xfrm>
        </p:spPr>
        <p:txBody>
          <a:bodyPr/>
          <a:lstStyle/>
          <a:p>
            <a:pPr eaLnBrk="1" hangingPunct="1"/>
            <a:r>
              <a:rPr lang="en-US" dirty="0"/>
              <a:t>90 degree </a:t>
            </a:r>
            <a:r>
              <a:rPr lang="en-US" dirty="0">
                <a:solidFill>
                  <a:srgbClr val="7030A0"/>
                </a:solidFill>
              </a:rPr>
              <a:t>Inclination</a:t>
            </a:r>
            <a:r>
              <a:rPr lang="en-US" dirty="0"/>
              <a:t> -Polar Orbits</a:t>
            </a:r>
            <a:endParaRPr lang="en-GB" altLang="en-US" dirty="0" smtClean="0"/>
          </a:p>
        </p:txBody>
      </p:sp>
      <p:sp>
        <p:nvSpPr>
          <p:cNvPr id="26627" name="Rectangle 3"/>
          <p:cNvSpPr>
            <a:spLocks noGrp="1" noChangeArrowheads="1"/>
          </p:cNvSpPr>
          <p:nvPr>
            <p:ph type="body" idx="1"/>
          </p:nvPr>
        </p:nvSpPr>
        <p:spPr/>
        <p:txBody>
          <a:bodyPr/>
          <a:lstStyle/>
          <a:p>
            <a:pPr eaLnBrk="1" hangingPunct="1">
              <a:buFontTx/>
              <a:buNone/>
            </a:pPr>
            <a:r>
              <a:rPr lang="en-US" altLang="en-US" dirty="0" smtClean="0"/>
              <a:t>	</a:t>
            </a:r>
            <a:r>
              <a:rPr lang="en-US" altLang="en-US" sz="2400" dirty="0"/>
              <a:t>Useful for </a:t>
            </a:r>
            <a:r>
              <a:rPr lang="en-US" altLang="en-US" sz="2400" dirty="0">
                <a:solidFill>
                  <a:srgbClr val="0000FF"/>
                </a:solidFill>
              </a:rPr>
              <a:t>mapping</a:t>
            </a:r>
            <a:r>
              <a:rPr lang="en-US" altLang="en-US" sz="2400" dirty="0"/>
              <a:t> and </a:t>
            </a:r>
            <a:r>
              <a:rPr lang="en-US" altLang="en-US" sz="2400" dirty="0">
                <a:solidFill>
                  <a:srgbClr val="0000FF"/>
                </a:solidFill>
              </a:rPr>
              <a:t>remote sensing</a:t>
            </a:r>
            <a:r>
              <a:rPr lang="en-US" altLang="en-US" sz="2400" dirty="0"/>
              <a:t> when the whole of the earth’s surface needs to be studied</a:t>
            </a:r>
            <a:endParaRPr lang="en-GB" alt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2708920"/>
            <a:ext cx="4762500" cy="3810000"/>
          </a:xfrm>
          <a:prstGeom prst="rect">
            <a:avLst/>
          </a:prstGeom>
        </p:spPr>
      </p:pic>
    </p:spTree>
    <p:extLst>
      <p:ext uri="{BB962C8B-B14F-4D97-AF65-F5344CB8AC3E}">
        <p14:creationId xmlns:p14="http://schemas.microsoft.com/office/powerpoint/2010/main" val="1628369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479376" y="1254126"/>
            <a:ext cx="11305256" cy="1069975"/>
          </a:xfrm>
        </p:spPr>
        <p:txBody>
          <a:bodyPr/>
          <a:lstStyle/>
          <a:p>
            <a:pPr>
              <a:buClr>
                <a:srgbClr val="0070C0"/>
              </a:buClr>
            </a:pPr>
            <a:r>
              <a:rPr lang="en-US" altLang="en-US" sz="2400" b="1" dirty="0"/>
              <a:t>Low-Earth orbit</a:t>
            </a:r>
            <a:r>
              <a:rPr lang="en-US" altLang="en-US" sz="2400" dirty="0"/>
              <a:t> (LEO) – </a:t>
            </a:r>
            <a:r>
              <a:rPr lang="en-US" altLang="en-US" sz="2400" i="1" dirty="0"/>
              <a:t>an orbit from 200 – </a:t>
            </a:r>
            <a:r>
              <a:rPr lang="en-US" altLang="en-US" sz="2400" i="1" dirty="0" smtClean="0"/>
              <a:t>2000 </a:t>
            </a:r>
            <a:r>
              <a:rPr lang="en-US" altLang="en-US" sz="2400" i="1" dirty="0"/>
              <a:t>km </a:t>
            </a:r>
            <a:r>
              <a:rPr lang="en-US" altLang="en-US" sz="2400" b="1" i="1" dirty="0"/>
              <a:t>above the Earth</a:t>
            </a:r>
            <a:r>
              <a:rPr lang="en-US" altLang="en-US" sz="2400" b="1" dirty="0"/>
              <a:t> </a:t>
            </a:r>
            <a:endParaRPr lang="en-US" altLang="en-US" sz="2400" b="1" dirty="0" smtClean="0"/>
          </a:p>
          <a:p>
            <a:pPr>
              <a:buClr>
                <a:srgbClr val="0070C0"/>
              </a:buClr>
            </a:pPr>
            <a:endParaRPr lang="en-US" altLang="en-US" sz="2400" b="1" dirty="0"/>
          </a:p>
          <a:p>
            <a:pPr lvl="1">
              <a:lnSpc>
                <a:spcPct val="150000"/>
              </a:lnSpc>
              <a:buClr>
                <a:srgbClr val="0070C0"/>
              </a:buClr>
            </a:pPr>
            <a:r>
              <a:rPr lang="en-US" altLang="en-US" sz="1800" dirty="0"/>
              <a:t>Very fast orbits to maintain altitude.</a:t>
            </a:r>
          </a:p>
          <a:p>
            <a:pPr lvl="1">
              <a:lnSpc>
                <a:spcPct val="150000"/>
              </a:lnSpc>
              <a:buClr>
                <a:srgbClr val="0070C0"/>
              </a:buClr>
            </a:pPr>
            <a:r>
              <a:rPr lang="en-US" altLang="en-US" sz="1800" dirty="0"/>
              <a:t>Periods in order of 90 minutes</a:t>
            </a:r>
          </a:p>
          <a:p>
            <a:pPr lvl="1">
              <a:lnSpc>
                <a:spcPct val="150000"/>
              </a:lnSpc>
              <a:buClr>
                <a:srgbClr val="0070C0"/>
              </a:buClr>
            </a:pPr>
            <a:r>
              <a:rPr lang="en-US" altLang="en-US" sz="1800" b="1" dirty="0"/>
              <a:t>Advantages</a:t>
            </a:r>
            <a:r>
              <a:rPr lang="en-US" altLang="en-US" sz="1800" dirty="0"/>
              <a:t> - Shorter time required for communication signals to go to and from them. Satellite phone systems and some high speed telecommunications use them because of this.</a:t>
            </a:r>
          </a:p>
          <a:p>
            <a:pPr lvl="1">
              <a:lnSpc>
                <a:spcPct val="150000"/>
              </a:lnSpc>
              <a:buClr>
                <a:srgbClr val="0070C0"/>
              </a:buClr>
            </a:pPr>
            <a:r>
              <a:rPr lang="en-US" altLang="en-US" sz="1800" b="1" dirty="0"/>
              <a:t>Disadvantages</a:t>
            </a:r>
            <a:r>
              <a:rPr lang="en-US" altLang="en-US" sz="1800" dirty="0"/>
              <a:t> – Communication windows are often short due to velocity. </a:t>
            </a:r>
          </a:p>
          <a:p>
            <a:pPr lvl="1">
              <a:lnSpc>
                <a:spcPct val="150000"/>
              </a:lnSpc>
              <a:buClr>
                <a:srgbClr val="0070C0"/>
              </a:buClr>
            </a:pPr>
            <a:r>
              <a:rPr lang="en-US" altLang="en-US" sz="1800" dirty="0"/>
              <a:t>Orbits are effected by atmospheric drag and thus have shorter life before their orbits decay.</a:t>
            </a:r>
          </a:p>
          <a:p>
            <a:pPr lvl="1">
              <a:buClr>
                <a:srgbClr val="0070C0"/>
              </a:buClr>
            </a:pPr>
            <a:endParaRPr lang="en-US" altLang="en-US" sz="1800" dirty="0"/>
          </a:p>
        </p:txBody>
      </p:sp>
      <p:sp>
        <p:nvSpPr>
          <p:cNvPr id="19459" name="Rectangle 3"/>
          <p:cNvSpPr>
            <a:spLocks noGrp="1" noChangeArrowheads="1"/>
          </p:cNvSpPr>
          <p:nvPr>
            <p:ph type="title"/>
          </p:nvPr>
        </p:nvSpPr>
        <p:spPr>
          <a:xfrm>
            <a:off x="1854200" y="398463"/>
            <a:ext cx="7772400" cy="762000"/>
          </a:xfrm>
        </p:spPr>
        <p:txBody>
          <a:bodyPr/>
          <a:lstStyle/>
          <a:p>
            <a:r>
              <a:rPr lang="en-US" altLang="en-US" dirty="0"/>
              <a:t>Classifying orbits - </a:t>
            </a:r>
            <a:r>
              <a:rPr lang="en-US" altLang="en-US" dirty="0" smtClean="0">
                <a:solidFill>
                  <a:srgbClr val="7030A0"/>
                </a:solidFill>
              </a:rPr>
              <a:t>Altitude</a:t>
            </a:r>
            <a:endParaRPr lang="en-US" altLang="en-US" dirty="0">
              <a:solidFill>
                <a:srgbClr val="7030A0"/>
              </a:solidFill>
            </a:endParaRPr>
          </a:p>
        </p:txBody>
      </p:sp>
    </p:spTree>
    <p:extLst>
      <p:ext uri="{BB962C8B-B14F-4D97-AF65-F5344CB8AC3E}">
        <p14:creationId xmlns:p14="http://schemas.microsoft.com/office/powerpoint/2010/main" val="50102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479376" y="1125778"/>
            <a:ext cx="11017224" cy="1069975"/>
          </a:xfrm>
        </p:spPr>
        <p:txBody>
          <a:bodyPr/>
          <a:lstStyle/>
          <a:p>
            <a:pPr>
              <a:buClr>
                <a:srgbClr val="0070C0"/>
              </a:buClr>
            </a:pPr>
            <a:r>
              <a:rPr lang="en-US" altLang="en-US" sz="2400" b="1" i="1" dirty="0"/>
              <a:t>Medium-Earth orbit</a:t>
            </a:r>
            <a:r>
              <a:rPr lang="en-US" altLang="en-US" sz="2400" i="1" dirty="0"/>
              <a:t> (MEO) </a:t>
            </a:r>
            <a:r>
              <a:rPr lang="en-US" altLang="en-US" sz="2400" dirty="0"/>
              <a:t>–</a:t>
            </a:r>
            <a:r>
              <a:rPr lang="en-US" altLang="en-US" sz="2400" i="1" dirty="0"/>
              <a:t> one with an </a:t>
            </a:r>
            <a:r>
              <a:rPr lang="en-US" altLang="en-US" sz="2400" b="1" i="1" dirty="0"/>
              <a:t>altitude</a:t>
            </a:r>
            <a:r>
              <a:rPr lang="en-US" altLang="en-US" sz="2400" i="1" dirty="0"/>
              <a:t> from </a:t>
            </a:r>
            <a:r>
              <a:rPr lang="en-US" altLang="en-US" sz="2400" i="1" dirty="0" smtClean="0"/>
              <a:t>2000 to </a:t>
            </a:r>
            <a:r>
              <a:rPr lang="en-US" altLang="en-US" sz="2400" i="1" dirty="0"/>
              <a:t>35 790 km</a:t>
            </a:r>
          </a:p>
          <a:p>
            <a:pPr lvl="1">
              <a:buClr>
                <a:srgbClr val="0070C0"/>
              </a:buClr>
            </a:pPr>
            <a:r>
              <a:rPr lang="en-US" altLang="en-US" sz="1800" dirty="0"/>
              <a:t>Handle most broadband communications.</a:t>
            </a:r>
          </a:p>
          <a:p>
            <a:pPr lvl="1">
              <a:buClr>
                <a:srgbClr val="0070C0"/>
              </a:buClr>
            </a:pPr>
            <a:r>
              <a:rPr lang="en-US" altLang="en-US" sz="1800" dirty="0"/>
              <a:t>Rely on inter satellite links to communicate over distances. </a:t>
            </a:r>
          </a:p>
          <a:p>
            <a:pPr lvl="1">
              <a:buClr>
                <a:srgbClr val="0070C0"/>
              </a:buClr>
            </a:pPr>
            <a:r>
              <a:rPr lang="en-US" altLang="en-US" sz="1800" b="1" dirty="0"/>
              <a:t>Advantages</a:t>
            </a:r>
            <a:r>
              <a:rPr lang="en-US" altLang="en-US" sz="1800" dirty="0"/>
              <a:t> – longer periods, slower orbits and therefore can match Earth rotation at the highest levels.</a:t>
            </a:r>
          </a:p>
          <a:p>
            <a:pPr lvl="1">
              <a:buClr>
                <a:srgbClr val="0070C0"/>
              </a:buClr>
            </a:pPr>
            <a:r>
              <a:rPr lang="en-US" altLang="en-US" sz="1800" dirty="0"/>
              <a:t>Orbits less effected by atmospheric drag. </a:t>
            </a:r>
          </a:p>
          <a:p>
            <a:pPr lvl="1">
              <a:buClr>
                <a:srgbClr val="0070C0"/>
              </a:buClr>
            </a:pPr>
            <a:r>
              <a:rPr lang="en-US" altLang="en-US" sz="1800" dirty="0"/>
              <a:t>Communication windows longer and coverage greater.</a:t>
            </a:r>
          </a:p>
          <a:p>
            <a:pPr lvl="1">
              <a:buClr>
                <a:srgbClr val="0070C0"/>
              </a:buClr>
            </a:pPr>
            <a:r>
              <a:rPr lang="en-US" altLang="en-US" sz="1800" b="1" dirty="0"/>
              <a:t>Disadvantages</a:t>
            </a:r>
            <a:r>
              <a:rPr lang="en-US" altLang="en-US" sz="1800" dirty="0"/>
              <a:t> – Slower for communication</a:t>
            </a:r>
          </a:p>
          <a:p>
            <a:pPr lvl="1">
              <a:buClr>
                <a:srgbClr val="0070C0"/>
              </a:buClr>
            </a:pPr>
            <a:endParaRPr lang="en-US" altLang="en-US" sz="1800" dirty="0"/>
          </a:p>
          <a:p>
            <a:pPr>
              <a:buClr>
                <a:srgbClr val="0070C0"/>
              </a:buClr>
            </a:pPr>
            <a:r>
              <a:rPr lang="en-US" altLang="en-US" sz="2400" b="1" dirty="0"/>
              <a:t>High-Earth orbit</a:t>
            </a:r>
            <a:r>
              <a:rPr lang="en-US" altLang="en-US" sz="2400" dirty="0"/>
              <a:t> ( HEO)– </a:t>
            </a:r>
            <a:r>
              <a:rPr lang="en-US" altLang="en-US" sz="2400" i="1" dirty="0"/>
              <a:t>an orbit at an </a:t>
            </a:r>
            <a:r>
              <a:rPr lang="en-US" altLang="en-US" sz="2400" b="1" i="1" dirty="0"/>
              <a:t>altitude</a:t>
            </a:r>
            <a:r>
              <a:rPr lang="en-US" altLang="en-US" sz="2400" i="1" dirty="0"/>
              <a:t> higher than 35 790 km</a:t>
            </a:r>
          </a:p>
          <a:p>
            <a:pPr lvl="1">
              <a:buClr>
                <a:srgbClr val="0070C0"/>
              </a:buClr>
            </a:pPr>
            <a:r>
              <a:rPr lang="en-US" altLang="en-US" sz="1800" dirty="0"/>
              <a:t>Because of their radius, the periods of such orbits are greater than twenty-four hours, </a:t>
            </a:r>
          </a:p>
          <a:p>
            <a:pPr lvl="1">
              <a:buClr>
                <a:srgbClr val="0070C0"/>
              </a:buClr>
            </a:pPr>
            <a:r>
              <a:rPr lang="en-US" altLang="en-US" sz="1800" dirty="0"/>
              <a:t>therefore satellites in such orbits have an apparent retrograde motion – that is, they appear to move backwards across the sky compared to other satellites.   Global coverage. </a:t>
            </a:r>
          </a:p>
          <a:p>
            <a:pPr>
              <a:buClr>
                <a:srgbClr val="0070C0"/>
              </a:buClr>
            </a:pPr>
            <a:endParaRPr lang="en-US" altLang="en-US" sz="1800" dirty="0"/>
          </a:p>
        </p:txBody>
      </p:sp>
      <p:sp>
        <p:nvSpPr>
          <p:cNvPr id="19459" name="Rectangle 3"/>
          <p:cNvSpPr>
            <a:spLocks noGrp="1" noChangeArrowheads="1"/>
          </p:cNvSpPr>
          <p:nvPr>
            <p:ph type="title"/>
          </p:nvPr>
        </p:nvSpPr>
        <p:spPr>
          <a:xfrm>
            <a:off x="1854200" y="398463"/>
            <a:ext cx="7772400" cy="762000"/>
          </a:xfrm>
        </p:spPr>
        <p:txBody>
          <a:bodyPr/>
          <a:lstStyle/>
          <a:p>
            <a:r>
              <a:rPr lang="en-US" altLang="en-US" dirty="0"/>
              <a:t>Classifying orbits - </a:t>
            </a:r>
            <a:r>
              <a:rPr lang="en-US" altLang="en-US" dirty="0" smtClean="0">
                <a:solidFill>
                  <a:srgbClr val="7030A0"/>
                </a:solidFill>
              </a:rPr>
              <a:t>Altitude</a:t>
            </a:r>
            <a:endParaRPr lang="en-US" altLang="en-US" dirty="0">
              <a:solidFill>
                <a:srgbClr val="7030A0"/>
              </a:solidFill>
            </a:endParaRPr>
          </a:p>
        </p:txBody>
      </p:sp>
    </p:spTree>
    <p:extLst>
      <p:ext uri="{BB962C8B-B14F-4D97-AF65-F5344CB8AC3E}">
        <p14:creationId xmlns:p14="http://schemas.microsoft.com/office/powerpoint/2010/main" val="2271799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854200" y="398463"/>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kern="0" smtClean="0"/>
              <a:t>Classifying orbits - </a:t>
            </a:r>
            <a:r>
              <a:rPr lang="en-US" altLang="en-US" kern="0" smtClean="0">
                <a:solidFill>
                  <a:srgbClr val="7030A0"/>
                </a:solidFill>
              </a:rPr>
              <a:t>Altitude</a:t>
            </a:r>
            <a:endParaRPr lang="en-US" altLang="en-US" kern="0" dirty="0">
              <a:solidFill>
                <a:srgbClr val="7030A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1484784"/>
            <a:ext cx="11604978" cy="4270632"/>
          </a:xfrm>
          <a:prstGeom prst="rect">
            <a:avLst/>
          </a:prstGeom>
        </p:spPr>
      </p:pic>
    </p:spTree>
    <p:extLst>
      <p:ext uri="{BB962C8B-B14F-4D97-AF65-F5344CB8AC3E}">
        <p14:creationId xmlns:p14="http://schemas.microsoft.com/office/powerpoint/2010/main" val="340071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686" r="60909" b="1686"/>
          <a:stretch/>
        </p:blipFill>
        <p:spPr>
          <a:xfrm>
            <a:off x="1343472" y="-100911"/>
            <a:ext cx="7392144" cy="6958911"/>
          </a:xfrm>
          <a:prstGeom prst="rect">
            <a:avLst/>
          </a:prstGeom>
        </p:spPr>
      </p:pic>
      <p:sp>
        <p:nvSpPr>
          <p:cNvPr id="6" name="Rectangle 3"/>
          <p:cNvSpPr txBox="1">
            <a:spLocks noChangeArrowheads="1"/>
          </p:cNvSpPr>
          <p:nvPr/>
        </p:nvSpPr>
        <p:spPr bwMode="auto">
          <a:xfrm rot="5400000">
            <a:off x="6335216" y="2901752"/>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kern="0" dirty="0" smtClean="0"/>
              <a:t>Classifying orbits - </a:t>
            </a:r>
            <a:r>
              <a:rPr lang="en-US" altLang="en-US" kern="0" dirty="0" smtClean="0">
                <a:solidFill>
                  <a:srgbClr val="7030A0"/>
                </a:solidFill>
              </a:rPr>
              <a:t>Altitude</a:t>
            </a:r>
            <a:endParaRPr lang="en-US" altLang="en-US" kern="0" dirty="0">
              <a:solidFill>
                <a:srgbClr val="7030A0"/>
              </a:solidFill>
            </a:endParaRPr>
          </a:p>
        </p:txBody>
      </p:sp>
    </p:spTree>
    <p:extLst>
      <p:ext uri="{BB962C8B-B14F-4D97-AF65-F5344CB8AC3E}">
        <p14:creationId xmlns:p14="http://schemas.microsoft.com/office/powerpoint/2010/main" val="18835760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854200" y="398463"/>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kern="0" dirty="0" smtClean="0"/>
              <a:t>Classifying orbits - </a:t>
            </a:r>
            <a:r>
              <a:rPr lang="en-US" altLang="en-US" kern="0" dirty="0" smtClean="0">
                <a:solidFill>
                  <a:srgbClr val="7030A0"/>
                </a:solidFill>
              </a:rPr>
              <a:t>Altitude</a:t>
            </a:r>
            <a:endParaRPr lang="en-US" altLang="en-US" kern="0" dirty="0">
              <a:solidFill>
                <a:srgbClr val="7030A0"/>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7158" t="8430"/>
          <a:stretch/>
        </p:blipFill>
        <p:spPr>
          <a:xfrm>
            <a:off x="1775520" y="1196752"/>
            <a:ext cx="8424936" cy="5372554"/>
          </a:xfrm>
          <a:prstGeom prst="rect">
            <a:avLst/>
          </a:prstGeom>
        </p:spPr>
      </p:pic>
    </p:spTree>
    <p:extLst>
      <p:ext uri="{BB962C8B-B14F-4D97-AF65-F5344CB8AC3E}">
        <p14:creationId xmlns:p14="http://schemas.microsoft.com/office/powerpoint/2010/main" val="2043614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p:txBody>
          <a:bodyPr/>
          <a:lstStyle/>
          <a:p>
            <a:pPr eaLnBrk="1" hangingPunct="1"/>
            <a:endParaRPr lang="en-US" altLang="en-US" smtClean="0"/>
          </a:p>
        </p:txBody>
      </p:sp>
      <p:pic>
        <p:nvPicPr>
          <p:cNvPr id="32771" name="Picture 4" descr="hstorbit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620714"/>
            <a:ext cx="975836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a:xfrm>
            <a:off x="1981200" y="809626"/>
            <a:ext cx="8229600" cy="608013"/>
          </a:xfrm>
        </p:spPr>
        <p:txBody>
          <a:bodyPr/>
          <a:lstStyle/>
          <a:p>
            <a:pPr eaLnBrk="1" hangingPunct="1"/>
            <a:r>
              <a:rPr lang="en-US" altLang="en-US" smtClean="0">
                <a:solidFill>
                  <a:schemeClr val="bg1"/>
                </a:solidFill>
              </a:rPr>
              <a:t>Hubble Space telescope</a:t>
            </a:r>
            <a:endParaRPr lang="en-GB" altLang="en-US" smtClean="0">
              <a:solidFill>
                <a:schemeClr val="bg1"/>
              </a:solidFill>
            </a:endParaRPr>
          </a:p>
        </p:txBody>
      </p:sp>
    </p:spTree>
    <p:extLst>
      <p:ext uri="{BB962C8B-B14F-4D97-AF65-F5344CB8AC3E}">
        <p14:creationId xmlns:p14="http://schemas.microsoft.com/office/powerpoint/2010/main" val="21411816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dirty="0">
                <a:solidFill>
                  <a:srgbClr val="7030A0"/>
                </a:solidFill>
              </a:rPr>
              <a:t>Hubble Telescope</a:t>
            </a:r>
          </a:p>
        </p:txBody>
      </p:sp>
      <p:sp>
        <p:nvSpPr>
          <p:cNvPr id="73732" name="Rectangle 4"/>
          <p:cNvSpPr>
            <a:spLocks noGrp="1" noChangeArrowheads="1"/>
          </p:cNvSpPr>
          <p:nvPr>
            <p:ph type="body" sz="half" idx="1"/>
          </p:nvPr>
        </p:nvSpPr>
        <p:spPr>
          <a:xfrm>
            <a:off x="609600" y="1600201"/>
            <a:ext cx="5846440" cy="4525963"/>
          </a:xfrm>
        </p:spPr>
        <p:txBody>
          <a:bodyPr/>
          <a:lstStyle/>
          <a:p>
            <a:pPr>
              <a:buFont typeface="Wingdings" panose="05000000000000000000" pitchFamily="2" charset="2"/>
              <a:buChar char="Ø"/>
            </a:pPr>
            <a:r>
              <a:rPr lang="en-US" altLang="en-US" sz="2000" dirty="0"/>
              <a:t>Classification: LEO</a:t>
            </a:r>
          </a:p>
          <a:p>
            <a:pPr>
              <a:buFont typeface="Wingdings" panose="05000000000000000000" pitchFamily="2" charset="2"/>
              <a:buChar char="Ø"/>
            </a:pPr>
            <a:r>
              <a:rPr lang="en-US" altLang="en-US" sz="2000" dirty="0"/>
              <a:t>Orbit: 600 km.</a:t>
            </a:r>
          </a:p>
          <a:p>
            <a:pPr>
              <a:buFont typeface="Wingdings" panose="05000000000000000000" pitchFamily="2" charset="2"/>
              <a:buChar char="Ø"/>
            </a:pPr>
            <a:r>
              <a:rPr lang="en-US" altLang="en-US" sz="2000" dirty="0"/>
              <a:t>Revolution time: 100 min. </a:t>
            </a:r>
          </a:p>
          <a:p>
            <a:pPr>
              <a:buFont typeface="Wingdings" panose="05000000000000000000" pitchFamily="2" charset="2"/>
              <a:buChar char="Ø"/>
            </a:pPr>
            <a:r>
              <a:rPr lang="en-US" altLang="en-US" sz="2000" dirty="0"/>
              <a:t>Speed: 27,000 km/</a:t>
            </a:r>
            <a:r>
              <a:rPr lang="en-US" altLang="en-US" sz="2000" dirty="0" err="1"/>
              <a:t>hr</a:t>
            </a:r>
            <a:endParaRPr lang="en-US" altLang="en-US" sz="2000" dirty="0"/>
          </a:p>
          <a:p>
            <a:pPr>
              <a:buFont typeface="Wingdings" panose="05000000000000000000" pitchFamily="2" charset="2"/>
              <a:buChar char="Ø"/>
            </a:pPr>
            <a:r>
              <a:rPr lang="en-US" altLang="en-US" sz="2000" u="sng" dirty="0"/>
              <a:t>Concerns:</a:t>
            </a:r>
            <a:r>
              <a:rPr lang="en-US" altLang="en-US" sz="2000" dirty="0"/>
              <a:t>  Orbit decay from gravity and solar output. During “solar maximum”, the densities at all altitudes are enhanced, and the drag effects on satellites are much larger than during times of solar minimum. </a:t>
            </a:r>
          </a:p>
        </p:txBody>
      </p:sp>
      <p:grpSp>
        <p:nvGrpSpPr>
          <p:cNvPr id="73743" name="Group 15"/>
          <p:cNvGrpSpPr>
            <a:grpSpLocks/>
          </p:cNvGrpSpPr>
          <p:nvPr/>
        </p:nvGrpSpPr>
        <p:grpSpPr bwMode="auto">
          <a:xfrm>
            <a:off x="6672064" y="1340768"/>
            <a:ext cx="4816152" cy="4994946"/>
            <a:chOff x="2976" y="1056"/>
            <a:chExt cx="2592" cy="2935"/>
          </a:xfrm>
        </p:grpSpPr>
        <p:pic>
          <p:nvPicPr>
            <p:cNvPr id="73735" name="Picture 7" descr="hubbl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056"/>
              <a:ext cx="2565" cy="2736"/>
            </a:xfrm>
            <a:prstGeom prst="rect">
              <a:avLst/>
            </a:prstGeom>
            <a:noFill/>
            <a:extLst>
              <a:ext uri="{909E8E84-426E-40DD-AFC4-6F175D3DCCD1}">
                <a14:hiddenFill xmlns:a14="http://schemas.microsoft.com/office/drawing/2010/main">
                  <a:solidFill>
                    <a:srgbClr val="FFFFFF"/>
                  </a:solidFill>
                </a14:hiddenFill>
              </a:ext>
            </a:extLst>
          </p:spPr>
        </p:pic>
        <p:pic>
          <p:nvPicPr>
            <p:cNvPr id="73740" name="Picture 12" descr="sci_core-hubble">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0" y="2736"/>
              <a:ext cx="1488" cy="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19199695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type="title"/>
          </p:nvPr>
        </p:nvSpPr>
        <p:spPr/>
        <p:txBody>
          <a:bodyPr/>
          <a:lstStyle/>
          <a:p>
            <a:r>
              <a:rPr lang="en-US" altLang="en-US" dirty="0">
                <a:solidFill>
                  <a:srgbClr val="7030A0"/>
                </a:solidFill>
              </a:rPr>
              <a:t>Space </a:t>
            </a:r>
            <a:r>
              <a:rPr lang="en-US" altLang="en-US" dirty="0" smtClean="0">
                <a:solidFill>
                  <a:srgbClr val="7030A0"/>
                </a:solidFill>
              </a:rPr>
              <a:t>Debris </a:t>
            </a:r>
            <a:endParaRPr lang="en-US" altLang="en-US" dirty="0">
              <a:solidFill>
                <a:srgbClr val="7030A0"/>
              </a:solidFill>
            </a:endParaRPr>
          </a:p>
        </p:txBody>
      </p:sp>
      <p:sp>
        <p:nvSpPr>
          <p:cNvPr id="76805" name="Rectangle 5"/>
          <p:cNvSpPr>
            <a:spLocks noGrp="1" noChangeArrowheads="1"/>
          </p:cNvSpPr>
          <p:nvPr>
            <p:ph type="body" sz="half" idx="1"/>
          </p:nvPr>
        </p:nvSpPr>
        <p:spPr>
          <a:xfrm>
            <a:off x="517476" y="1600201"/>
            <a:ext cx="5540424" cy="4530725"/>
          </a:xfrm>
        </p:spPr>
        <p:txBody>
          <a:bodyPr/>
          <a:lstStyle/>
          <a:p>
            <a:pPr>
              <a:buFont typeface="Wingdings" panose="05000000000000000000" pitchFamily="2" charset="2"/>
              <a:buChar char="Ø"/>
            </a:pPr>
            <a:r>
              <a:rPr lang="en-US" altLang="zh-CN" sz="2400" dirty="0">
                <a:ea typeface="SimSun" panose="02010600030101010101" pitchFamily="2" charset="-122"/>
              </a:rPr>
              <a:t>According to the U.S. Space Command (USSC), there are more than 8,000 objects larger than a softball now circling the globe.</a:t>
            </a:r>
          </a:p>
          <a:p>
            <a:pPr>
              <a:buFont typeface="Wingdings" panose="05000000000000000000" pitchFamily="2" charset="2"/>
              <a:buNone/>
            </a:pPr>
            <a:endParaRPr lang="en-US" altLang="zh-CN" sz="2400" dirty="0">
              <a:ea typeface="SimSun" panose="02010600030101010101" pitchFamily="2" charset="-122"/>
            </a:endParaRPr>
          </a:p>
          <a:p>
            <a:pPr>
              <a:buFont typeface="Wingdings" panose="05000000000000000000" pitchFamily="2" charset="2"/>
              <a:buChar char="Ø"/>
            </a:pPr>
            <a:r>
              <a:rPr lang="en-US" altLang="zh-CN" sz="2400" dirty="0">
                <a:ea typeface="SimSun" panose="02010600030101010101" pitchFamily="2" charset="-122"/>
              </a:rPr>
              <a:t>Of these, </a:t>
            </a:r>
            <a:r>
              <a:rPr lang="en-US" altLang="en-US" sz="2400" dirty="0"/>
              <a:t>over 2000 are satellites (working and not).</a:t>
            </a:r>
          </a:p>
        </p:txBody>
      </p:sp>
      <p:sp>
        <p:nvSpPr>
          <p:cNvPr id="76806" name="Rectangle 6"/>
          <p:cNvSpPr>
            <a:spLocks noGrp="1" noChangeArrowheads="1"/>
          </p:cNvSpPr>
          <p:nvPr>
            <p:ph type="body" sz="half" idx="2"/>
          </p:nvPr>
        </p:nvSpPr>
        <p:spPr/>
        <p:txBody>
          <a:bodyPr/>
          <a:lstStyle/>
          <a:p>
            <a:pPr>
              <a:buFont typeface="Wingdings" panose="05000000000000000000" pitchFamily="2" charset="2"/>
              <a:buNone/>
            </a:pPr>
            <a:endParaRPr lang="en-US" altLang="en-US"/>
          </a:p>
        </p:txBody>
      </p:sp>
      <p:pic>
        <p:nvPicPr>
          <p:cNvPr id="76808" name="Picture 8" descr="ju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209800"/>
            <a:ext cx="3429000" cy="32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5204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981200" y="304800"/>
            <a:ext cx="8229600" cy="1143000"/>
          </a:xfrm>
        </p:spPr>
        <p:txBody>
          <a:bodyPr/>
          <a:lstStyle/>
          <a:p>
            <a:r>
              <a:rPr lang="en-US" altLang="en-US" dirty="0">
                <a:solidFill>
                  <a:srgbClr val="7030A0"/>
                </a:solidFill>
              </a:rPr>
              <a:t>GPS: What is it </a:t>
            </a:r>
            <a:r>
              <a:rPr lang="en-US" altLang="en-US" dirty="0" smtClean="0">
                <a:solidFill>
                  <a:srgbClr val="7030A0"/>
                </a:solidFill>
              </a:rPr>
              <a:t>?   </a:t>
            </a:r>
            <a:r>
              <a:rPr lang="en-US" altLang="en-US" dirty="0">
                <a:solidFill>
                  <a:srgbClr val="002060"/>
                </a:solidFill>
              </a:rPr>
              <a:t>(</a:t>
            </a:r>
            <a:r>
              <a:rPr lang="en-US" altLang="en-US" dirty="0" smtClean="0">
                <a:solidFill>
                  <a:srgbClr val="002060"/>
                </a:solidFill>
              </a:rPr>
              <a:t>MEO)</a:t>
            </a:r>
            <a:endParaRPr lang="en-US" altLang="en-US" dirty="0">
              <a:solidFill>
                <a:srgbClr val="002060"/>
              </a:solidFill>
            </a:endParaRPr>
          </a:p>
        </p:txBody>
      </p:sp>
      <p:sp>
        <p:nvSpPr>
          <p:cNvPr id="110595" name="Text Box 3"/>
          <p:cNvSpPr txBox="1">
            <a:spLocks noChangeArrowheads="1"/>
          </p:cNvSpPr>
          <p:nvPr/>
        </p:nvSpPr>
        <p:spPr bwMode="auto">
          <a:xfrm>
            <a:off x="2133600" y="23622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altLang="en-US"/>
          </a:p>
        </p:txBody>
      </p:sp>
      <p:sp>
        <p:nvSpPr>
          <p:cNvPr id="110596" name="Text Box 4"/>
          <p:cNvSpPr txBox="1">
            <a:spLocks noChangeArrowheads="1"/>
          </p:cNvSpPr>
          <p:nvPr/>
        </p:nvSpPr>
        <p:spPr bwMode="auto">
          <a:xfrm>
            <a:off x="2133600" y="35814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altLang="en-US"/>
          </a:p>
        </p:txBody>
      </p:sp>
      <p:sp>
        <p:nvSpPr>
          <p:cNvPr id="110597" name="Text Box 5"/>
          <p:cNvSpPr txBox="1">
            <a:spLocks noChangeArrowheads="1"/>
          </p:cNvSpPr>
          <p:nvPr/>
        </p:nvSpPr>
        <p:spPr bwMode="auto">
          <a:xfrm>
            <a:off x="1524000" y="1154406"/>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en-US" sz="2800" i="1"/>
              <a:t>A constellation of 24 satellites</a:t>
            </a:r>
          </a:p>
        </p:txBody>
      </p:sp>
      <p:sp>
        <p:nvSpPr>
          <p:cNvPr id="110598" name="Text Box 6"/>
          <p:cNvSpPr txBox="1">
            <a:spLocks noChangeArrowheads="1"/>
          </p:cNvSpPr>
          <p:nvPr/>
        </p:nvSpPr>
        <p:spPr bwMode="auto">
          <a:xfrm>
            <a:off x="2057400" y="2209801"/>
            <a:ext cx="426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spcBef>
                <a:spcPct val="50000"/>
              </a:spcBef>
            </a:pPr>
            <a:endParaRPr lang="en-US" altLang="en-US"/>
          </a:p>
        </p:txBody>
      </p:sp>
      <p:pic>
        <p:nvPicPr>
          <p:cNvPr id="110611" name="Picture 19" descr="clear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5" y="1292226"/>
            <a:ext cx="95250" cy="9525"/>
          </a:xfrm>
          <a:prstGeom prst="rect">
            <a:avLst/>
          </a:prstGeom>
          <a:noFill/>
          <a:extLst>
            <a:ext uri="{909E8E84-426E-40DD-AFC4-6F175D3DCCD1}">
              <a14:hiddenFill xmlns:a14="http://schemas.microsoft.com/office/drawing/2010/main">
                <a:solidFill>
                  <a:srgbClr val="FFFFFF"/>
                </a:solidFill>
              </a14:hiddenFill>
            </a:ext>
          </a:extLst>
        </p:spPr>
      </p:pic>
      <p:pic>
        <p:nvPicPr>
          <p:cNvPr id="110612" name="Picture 20" descr="clear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1017589"/>
            <a:ext cx="5524500" cy="9525"/>
          </a:xfrm>
          <a:prstGeom prst="rect">
            <a:avLst/>
          </a:prstGeom>
          <a:noFill/>
          <a:extLst>
            <a:ext uri="{909E8E84-426E-40DD-AFC4-6F175D3DCCD1}">
              <a14:hiddenFill xmlns:a14="http://schemas.microsoft.com/office/drawing/2010/main">
                <a:solidFill>
                  <a:srgbClr val="FFFFFF"/>
                </a:solidFill>
              </a14:hiddenFill>
            </a:ext>
          </a:extLst>
        </p:spPr>
      </p:pic>
      <p:sp>
        <p:nvSpPr>
          <p:cNvPr id="110613" name="Text Box 21"/>
          <p:cNvSpPr txBox="1">
            <a:spLocks noChangeArrowheads="1"/>
          </p:cNvSpPr>
          <p:nvPr/>
        </p:nvSpPr>
        <p:spPr bwMode="auto">
          <a:xfrm>
            <a:off x="1905000" y="2286001"/>
            <a:ext cx="419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lang="en-US" altLang="en-US"/>
          </a:p>
        </p:txBody>
      </p:sp>
      <p:sp>
        <p:nvSpPr>
          <p:cNvPr id="110614" name="Text Box 22"/>
          <p:cNvSpPr txBox="1">
            <a:spLocks noChangeArrowheads="1"/>
          </p:cNvSpPr>
          <p:nvPr/>
        </p:nvSpPr>
        <p:spPr bwMode="auto">
          <a:xfrm>
            <a:off x="510209" y="1908974"/>
            <a:ext cx="4114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spcBef>
                <a:spcPct val="50000"/>
              </a:spcBef>
              <a:buClr>
                <a:schemeClr val="hlink"/>
              </a:buClr>
              <a:buFont typeface="Wingdings" panose="05000000000000000000" pitchFamily="2" charset="2"/>
              <a:buChar char="Ø"/>
            </a:pPr>
            <a:r>
              <a:rPr lang="en-US" altLang="en-US" sz="1600" dirty="0"/>
              <a:t>The Global Positioning System (GPS) is a worldwide radio-navigation system formed from a constellation of 24 satellites and their ground stations. </a:t>
            </a:r>
          </a:p>
          <a:p>
            <a:pPr algn="just" eaLnBrk="1" hangingPunct="1">
              <a:spcBef>
                <a:spcPct val="50000"/>
              </a:spcBef>
              <a:buClr>
                <a:schemeClr val="hlink"/>
              </a:buClr>
              <a:buFont typeface="Wingdings" panose="05000000000000000000" pitchFamily="2" charset="2"/>
              <a:buChar char="Ø"/>
            </a:pPr>
            <a:r>
              <a:rPr lang="en-US" altLang="en-US" sz="1600" dirty="0"/>
              <a:t>They are constantly moving, making </a:t>
            </a:r>
            <a:r>
              <a:rPr lang="en-US" altLang="en-US" sz="1600" b="1" dirty="0"/>
              <a:t>two complete orbits in less than 24 hours. </a:t>
            </a:r>
          </a:p>
          <a:p>
            <a:pPr algn="just" eaLnBrk="1" hangingPunct="1">
              <a:spcBef>
                <a:spcPct val="50000"/>
              </a:spcBef>
              <a:buClr>
                <a:schemeClr val="hlink"/>
              </a:buClr>
              <a:buFont typeface="Wingdings" panose="05000000000000000000" pitchFamily="2" charset="2"/>
              <a:buChar char="Ø"/>
            </a:pPr>
            <a:r>
              <a:rPr lang="en-US" altLang="en-US" sz="1600" dirty="0"/>
              <a:t>These satellites are traveling at speeds of roughly 11 200 km an hour. </a:t>
            </a:r>
          </a:p>
        </p:txBody>
      </p:sp>
      <p:sp>
        <p:nvSpPr>
          <p:cNvPr id="110615" name="Text Box 23"/>
          <p:cNvSpPr txBox="1">
            <a:spLocks noChangeArrowheads="1"/>
          </p:cNvSpPr>
          <p:nvPr/>
        </p:nvSpPr>
        <p:spPr bwMode="auto">
          <a:xfrm>
            <a:off x="6901382" y="1918244"/>
            <a:ext cx="4739233"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1600" b="1" dirty="0"/>
              <a:t>GPS Satellites</a:t>
            </a:r>
          </a:p>
          <a:p>
            <a:pPr eaLnBrk="1" hangingPunct="1"/>
            <a:endParaRPr lang="en-US" altLang="en-US" sz="1600" b="1" dirty="0"/>
          </a:p>
          <a:p>
            <a:pPr eaLnBrk="1" hangingPunct="1"/>
            <a:r>
              <a:rPr lang="en-US" altLang="en-US" sz="1600" b="1" dirty="0"/>
              <a:t>Name:</a:t>
            </a:r>
            <a:r>
              <a:rPr lang="en-US" altLang="en-US" sz="1600" dirty="0"/>
              <a:t> 		NAVSTAR </a:t>
            </a:r>
            <a:endParaRPr lang="en-US" altLang="en-US" sz="1600" b="1" dirty="0"/>
          </a:p>
          <a:p>
            <a:pPr eaLnBrk="1" hangingPunct="1"/>
            <a:r>
              <a:rPr lang="en-US" altLang="en-US" sz="1600" b="1" dirty="0"/>
              <a:t>Manufacturer:</a:t>
            </a:r>
            <a:r>
              <a:rPr lang="en-US" altLang="en-US" sz="1600" dirty="0"/>
              <a:t> 	Rockwell International </a:t>
            </a:r>
            <a:endParaRPr lang="en-US" altLang="en-US" sz="1600" b="1" dirty="0"/>
          </a:p>
          <a:p>
            <a:pPr eaLnBrk="1" hangingPunct="1"/>
            <a:r>
              <a:rPr lang="en-US" altLang="en-US" sz="1600" b="1" dirty="0"/>
              <a:t>Altitude: 		</a:t>
            </a:r>
            <a:r>
              <a:rPr lang="en-US" altLang="en-US" sz="1600" dirty="0"/>
              <a:t>20 000 km</a:t>
            </a:r>
            <a:endParaRPr lang="en-US" altLang="en-US" sz="1600" b="1" dirty="0"/>
          </a:p>
          <a:p>
            <a:pPr eaLnBrk="1" hangingPunct="1"/>
            <a:r>
              <a:rPr lang="en-US" altLang="en-US" sz="1600" b="1" dirty="0"/>
              <a:t>Weight: 		</a:t>
            </a:r>
            <a:r>
              <a:rPr lang="en-US" altLang="en-US" sz="1600" dirty="0"/>
              <a:t>862 kg (in orbit)</a:t>
            </a:r>
            <a:endParaRPr lang="en-US" altLang="en-US" sz="1600" b="1" dirty="0"/>
          </a:p>
          <a:p>
            <a:pPr eaLnBrk="1" hangingPunct="1"/>
            <a:r>
              <a:rPr lang="en-US" altLang="en-US" sz="1600" b="1" dirty="0"/>
              <a:t>Size:		</a:t>
            </a:r>
            <a:r>
              <a:rPr lang="en-US" altLang="en-US" sz="1600" dirty="0"/>
              <a:t>6m with solar panels 			extended </a:t>
            </a:r>
            <a:endParaRPr lang="en-US" altLang="en-US" sz="1600" b="1" dirty="0"/>
          </a:p>
          <a:p>
            <a:pPr eaLnBrk="1" hangingPunct="1"/>
            <a:r>
              <a:rPr lang="en-US" altLang="en-US" sz="1600" b="1" dirty="0"/>
              <a:t>Orbital Period:</a:t>
            </a:r>
            <a:r>
              <a:rPr lang="en-US" altLang="en-US" sz="1600" dirty="0"/>
              <a:t> 	12 hours </a:t>
            </a:r>
            <a:endParaRPr lang="en-US" altLang="en-US" sz="1600" b="1" dirty="0"/>
          </a:p>
          <a:p>
            <a:pPr eaLnBrk="1" hangingPunct="1"/>
            <a:r>
              <a:rPr lang="en-US" altLang="en-US" sz="1600" b="1" dirty="0"/>
              <a:t>Orbital Plane</a:t>
            </a:r>
            <a:r>
              <a:rPr lang="en-US" altLang="en-US" sz="1600" dirty="0"/>
              <a:t>: 	55 degrees to 			equatorial 	plane </a:t>
            </a:r>
            <a:endParaRPr lang="en-US" altLang="en-US" sz="1600" b="1" dirty="0"/>
          </a:p>
          <a:p>
            <a:pPr eaLnBrk="1" hangingPunct="1"/>
            <a:r>
              <a:rPr lang="en-US" altLang="en-US" sz="1600" b="1" dirty="0"/>
              <a:t>Planned Lifespan:</a:t>
            </a:r>
            <a:r>
              <a:rPr lang="en-US" altLang="en-US" sz="1600" dirty="0"/>
              <a:t> 	7.5 years </a:t>
            </a:r>
            <a:endParaRPr lang="en-US" altLang="en-US" sz="1600" b="1" dirty="0"/>
          </a:p>
          <a:p>
            <a:pPr eaLnBrk="1" hangingPunct="1"/>
            <a:endParaRPr lang="en-US" altLang="en-US" sz="1600" dirty="0"/>
          </a:p>
          <a:p>
            <a:pPr algn="just" eaLnBrk="1" hangingPunct="1"/>
            <a:r>
              <a:rPr lang="en-US" altLang="en-US" sz="1600" dirty="0"/>
              <a:t>The spacing of the satellites are arranged so that a minimum of five satellites are in view from every point on the globe.</a:t>
            </a:r>
          </a:p>
          <a:p>
            <a:pPr algn="just" eaLnBrk="1" hangingPunct="1">
              <a:spcBef>
                <a:spcPct val="50000"/>
              </a:spcBef>
            </a:pPr>
            <a:endParaRPr lang="en-US" altLang="en-US" sz="1400" dirty="0"/>
          </a:p>
        </p:txBody>
      </p:sp>
      <p:sp>
        <p:nvSpPr>
          <p:cNvPr id="110616" name="Text Box 24"/>
          <p:cNvSpPr txBox="1">
            <a:spLocks noChangeArrowheads="1"/>
          </p:cNvSpPr>
          <p:nvPr/>
        </p:nvSpPr>
        <p:spPr bwMode="auto">
          <a:xfrm>
            <a:off x="6477000" y="25146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endParaRPr lang="en-US" altLang="en-US"/>
          </a:p>
        </p:txBody>
      </p:sp>
      <p:pic>
        <p:nvPicPr>
          <p:cNvPr id="11061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841" y="3966948"/>
            <a:ext cx="3024335" cy="2891052"/>
          </a:xfrm>
          <a:prstGeom prst="rect">
            <a:avLst/>
          </a:prstGeom>
          <a:noFill/>
          <a:extLst>
            <a:ext uri="{909E8E84-426E-40DD-AFC4-6F175D3DCCD1}">
              <a14:hiddenFill xmlns:a14="http://schemas.microsoft.com/office/drawing/2010/main">
                <a:solidFill>
                  <a:srgbClr val="FFFFFF"/>
                </a:solidFill>
              </a14:hiddenFill>
            </a:ext>
          </a:extLst>
        </p:spPr>
      </p:pic>
      <p:sp>
        <p:nvSpPr>
          <p:cNvPr id="110618" name="Text Box 26"/>
          <p:cNvSpPr txBox="1">
            <a:spLocks noChangeArrowheads="1"/>
          </p:cNvSpPr>
          <p:nvPr/>
        </p:nvSpPr>
        <p:spPr bwMode="auto">
          <a:xfrm>
            <a:off x="9296400" y="6477001"/>
            <a:ext cx="1371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en-US" altLang="en-US" sz="1200" b="1"/>
          </a:p>
          <a:p>
            <a:pPr eaLnBrk="1" hangingPunct="1">
              <a:spcBef>
                <a:spcPct val="50000"/>
              </a:spcBef>
            </a:pPr>
            <a:endParaRPr lang="en-US" altLang="en-US" sz="1200" b="1"/>
          </a:p>
        </p:txBody>
      </p:sp>
    </p:spTree>
    <p:extLst>
      <p:ext uri="{BB962C8B-B14F-4D97-AF65-F5344CB8AC3E}">
        <p14:creationId xmlns:p14="http://schemas.microsoft.com/office/powerpoint/2010/main" val="1865715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050" y="2641601"/>
            <a:ext cx="5969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soccer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1" y="2201863"/>
            <a:ext cx="1166813"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4"/>
          <p:cNvSpPr>
            <a:spLocks noGrp="1" noChangeArrowheads="1"/>
          </p:cNvSpPr>
          <p:nvPr>
            <p:ph type="title"/>
          </p:nvPr>
        </p:nvSpPr>
        <p:spPr>
          <a:xfrm>
            <a:off x="1981200" y="857250"/>
            <a:ext cx="8229600" cy="560388"/>
          </a:xfrm>
        </p:spPr>
        <p:txBody>
          <a:bodyPr/>
          <a:lstStyle/>
          <a:p>
            <a:pPr eaLnBrk="1" hangingPunct="1"/>
            <a:r>
              <a:rPr lang="en-US" altLang="en-US" sz="4000"/>
              <a:t>Harder kick</a:t>
            </a:r>
            <a:endParaRPr lang="en-GB" altLang="en-US" sz="4000"/>
          </a:p>
        </p:txBody>
      </p:sp>
      <p:sp>
        <p:nvSpPr>
          <p:cNvPr id="9221" name="Rectangle 5"/>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4"/>
              </a:rPr>
              <a:t>   </a:t>
            </a:r>
            <a:endParaRPr lang="en-GB" altLang="en-US" smtClean="0">
              <a:solidFill>
                <a:srgbClr val="000000"/>
              </a:solidFill>
              <a:cs typeface="Arial" panose="020B0604020202020204" pitchFamily="34" charset="0"/>
            </a:endParaRPr>
          </a:p>
        </p:txBody>
      </p:sp>
      <p:sp>
        <p:nvSpPr>
          <p:cNvPr id="9222" name="Rectangle 6"/>
          <p:cNvSpPr>
            <a:spLocks noChangeArrowheads="1"/>
          </p:cNvSpPr>
          <p:nvPr/>
        </p:nvSpPr>
        <p:spPr bwMode="auto">
          <a:xfrm>
            <a:off x="2611438" y="3262314"/>
            <a:ext cx="1854200" cy="160337"/>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223" name="Rectangle 7"/>
          <p:cNvSpPr>
            <a:spLocks noChangeArrowheads="1"/>
          </p:cNvSpPr>
          <p:nvPr/>
        </p:nvSpPr>
        <p:spPr bwMode="auto">
          <a:xfrm>
            <a:off x="2846389" y="3422651"/>
            <a:ext cx="134937"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224" name="Rectangle 8"/>
          <p:cNvSpPr>
            <a:spLocks noChangeArrowheads="1"/>
          </p:cNvSpPr>
          <p:nvPr/>
        </p:nvSpPr>
        <p:spPr bwMode="auto">
          <a:xfrm>
            <a:off x="4060825" y="3425826"/>
            <a:ext cx="134938" cy="555625"/>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225" name="Line 9"/>
          <p:cNvSpPr>
            <a:spLocks noChangeShapeType="1"/>
          </p:cNvSpPr>
          <p:nvPr/>
        </p:nvSpPr>
        <p:spPr bwMode="auto">
          <a:xfrm>
            <a:off x="2290764" y="4003675"/>
            <a:ext cx="766127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
        <p:nvSpPr>
          <p:cNvPr id="9226" name="Arc 10"/>
          <p:cNvSpPr>
            <a:spLocks/>
          </p:cNvSpPr>
          <p:nvPr/>
        </p:nvSpPr>
        <p:spPr bwMode="auto">
          <a:xfrm>
            <a:off x="4316413" y="2952751"/>
            <a:ext cx="5535612" cy="1050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9227" name="Line 11"/>
          <p:cNvSpPr>
            <a:spLocks noChangeShapeType="1"/>
          </p:cNvSpPr>
          <p:nvPr/>
        </p:nvSpPr>
        <p:spPr bwMode="auto">
          <a:xfrm>
            <a:off x="6911975" y="3151188"/>
            <a:ext cx="1588"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9228" name="Text Box 12"/>
          <p:cNvSpPr txBox="1">
            <a:spLocks noChangeArrowheads="1"/>
          </p:cNvSpPr>
          <p:nvPr/>
        </p:nvSpPr>
        <p:spPr bwMode="auto">
          <a:xfrm>
            <a:off x="6072189" y="4462463"/>
            <a:ext cx="1531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79614" y="509171"/>
            <a:ext cx="8231187" cy="677108"/>
          </a:xfrm>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spAutoFit/>
          </a:bodyPr>
          <a:lstStyle/>
          <a:p>
            <a:pPr defTabSz="457200">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solidFill>
                  <a:srgbClr val="7030A0"/>
                </a:solidFill>
              </a:rPr>
              <a:t>Geosynchronous-Earth-Orbit </a:t>
            </a:r>
            <a:r>
              <a:rPr lang="en-US" altLang="en-US" dirty="0" smtClean="0">
                <a:solidFill>
                  <a:srgbClr val="7030A0"/>
                </a:solidFill>
              </a:rPr>
              <a:t>(MEO</a:t>
            </a:r>
            <a:r>
              <a:rPr lang="en-US" altLang="en-US" dirty="0">
                <a:solidFill>
                  <a:srgbClr val="7030A0"/>
                </a:solidFill>
              </a:rPr>
              <a:t>)</a:t>
            </a:r>
            <a:endParaRPr lang="en-GB" altLang="en-US" dirty="0">
              <a:solidFill>
                <a:srgbClr val="7030A0"/>
              </a:solidFill>
            </a:endParaRPr>
          </a:p>
        </p:txBody>
      </p:sp>
      <p:sp>
        <p:nvSpPr>
          <p:cNvPr id="50179" name="Rectangle 3"/>
          <p:cNvSpPr>
            <a:spLocks noGrp="1" noChangeArrowheads="1"/>
          </p:cNvSpPr>
          <p:nvPr>
            <p:ph type="body" idx="1"/>
          </p:nvPr>
        </p:nvSpPr>
        <p:spPr>
          <a:xfrm>
            <a:off x="551384" y="1484784"/>
            <a:ext cx="4968552" cy="5245026"/>
          </a:xfrm>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spAutoFit/>
          </a:bodyPr>
          <a:lstStyle/>
          <a:p>
            <a:pPr marL="430213" indent="-323850" defTabSz="457200">
              <a:spcBef>
                <a:spcPct val="0"/>
              </a:spcBef>
              <a:spcAft>
                <a:spcPts val="1425"/>
              </a:spcAft>
              <a:buSzPct val="45000"/>
              <a:buFont typeface="Wingdings" panose="05000000000000000000" pitchFamily="2" charset="2"/>
              <a:buChar char="Ø"/>
              <a:tabLst>
                <a:tab pos="1000125" algn="l"/>
                <a:tab pos="1914525" algn="l"/>
                <a:tab pos="2828925" algn="l"/>
                <a:tab pos="3743325" algn="l"/>
                <a:tab pos="4657725" algn="l"/>
                <a:tab pos="5572125" algn="l"/>
                <a:tab pos="6486525" algn="l"/>
                <a:tab pos="7400925" algn="l"/>
                <a:tab pos="8315325" algn="l"/>
                <a:tab pos="9229725" algn="l"/>
                <a:tab pos="10144125" algn="l"/>
              </a:tabLst>
            </a:pPr>
            <a:r>
              <a:rPr lang="en-GB" altLang="en-US" sz="2800" dirty="0"/>
              <a:t>Orbit is synchronous with the earths rotation.</a:t>
            </a:r>
          </a:p>
          <a:p>
            <a:pPr marL="430213" indent="-323850" defTabSz="457200">
              <a:spcBef>
                <a:spcPct val="0"/>
              </a:spcBef>
              <a:spcAft>
                <a:spcPts val="1425"/>
              </a:spcAft>
              <a:buSzPct val="45000"/>
              <a:buNone/>
              <a:tabLst>
                <a:tab pos="1000125" algn="l"/>
                <a:tab pos="1914525" algn="l"/>
                <a:tab pos="2828925" algn="l"/>
                <a:tab pos="3743325" algn="l"/>
                <a:tab pos="4657725" algn="l"/>
                <a:tab pos="5572125" algn="l"/>
                <a:tab pos="6486525" algn="l"/>
                <a:tab pos="7400925" algn="l"/>
                <a:tab pos="8315325" algn="l"/>
                <a:tab pos="9229725" algn="l"/>
                <a:tab pos="10144125" algn="l"/>
              </a:tabLst>
            </a:pPr>
            <a:endParaRPr lang="en-GB" altLang="en-US" sz="1050" dirty="0"/>
          </a:p>
          <a:p>
            <a:pPr marL="430213" indent="-323850" defTabSz="457200">
              <a:spcBef>
                <a:spcPct val="0"/>
              </a:spcBef>
              <a:spcAft>
                <a:spcPts val="1425"/>
              </a:spcAft>
              <a:buSzPct val="45000"/>
              <a:buFont typeface="Wingdings" panose="05000000000000000000" pitchFamily="2" charset="2"/>
              <a:buChar char="Ø"/>
              <a:tabLst>
                <a:tab pos="1000125" algn="l"/>
                <a:tab pos="1914525" algn="l"/>
                <a:tab pos="2828925" algn="l"/>
                <a:tab pos="3743325" algn="l"/>
                <a:tab pos="4657725" algn="l"/>
                <a:tab pos="5572125" algn="l"/>
                <a:tab pos="6486525" algn="l"/>
                <a:tab pos="7400925" algn="l"/>
                <a:tab pos="8315325" algn="l"/>
                <a:tab pos="9229725" algn="l"/>
                <a:tab pos="10144125" algn="l"/>
              </a:tabLst>
            </a:pPr>
            <a:r>
              <a:rPr lang="en-GB" altLang="en-US" sz="2800" dirty="0" err="1"/>
              <a:t>i.e</a:t>
            </a:r>
            <a:r>
              <a:rPr lang="en-GB" altLang="en-US" sz="2800" dirty="0"/>
              <a:t> Period of </a:t>
            </a:r>
            <a:r>
              <a:rPr lang="en-GB" altLang="en-US" sz="2800" b="1" dirty="0">
                <a:solidFill>
                  <a:srgbClr val="00B050"/>
                </a:solidFill>
              </a:rPr>
              <a:t>24hrs.</a:t>
            </a:r>
          </a:p>
          <a:p>
            <a:pPr marL="430213" indent="-323850" defTabSz="457200">
              <a:spcBef>
                <a:spcPct val="0"/>
              </a:spcBef>
              <a:spcAft>
                <a:spcPts val="1425"/>
              </a:spcAft>
              <a:buSzPct val="45000"/>
              <a:buFont typeface="Wingdings" panose="05000000000000000000" pitchFamily="2" charset="2"/>
              <a:buChar char="Ø"/>
              <a:tabLst>
                <a:tab pos="1000125" algn="l"/>
                <a:tab pos="1914525" algn="l"/>
                <a:tab pos="2828925" algn="l"/>
                <a:tab pos="3743325" algn="l"/>
                <a:tab pos="4657725" algn="l"/>
                <a:tab pos="5572125" algn="l"/>
                <a:tab pos="6486525" algn="l"/>
                <a:tab pos="7400925" algn="l"/>
                <a:tab pos="8315325" algn="l"/>
                <a:tab pos="9229725" algn="l"/>
                <a:tab pos="10144125" algn="l"/>
              </a:tabLst>
            </a:pPr>
            <a:r>
              <a:rPr lang="en-GB" altLang="en-US" sz="2800" dirty="0"/>
              <a:t>A </a:t>
            </a:r>
            <a:r>
              <a:rPr lang="en-GB" altLang="en-US" sz="2800" b="1" dirty="0">
                <a:solidFill>
                  <a:srgbClr val="00B050"/>
                </a:solidFill>
              </a:rPr>
              <a:t>geostationary</a:t>
            </a:r>
            <a:r>
              <a:rPr lang="en-GB" altLang="en-US" sz="2800" dirty="0"/>
              <a:t> orbit is a </a:t>
            </a:r>
            <a:r>
              <a:rPr lang="en-GB" altLang="en-US" sz="2800" b="1" dirty="0">
                <a:solidFill>
                  <a:srgbClr val="00B050"/>
                </a:solidFill>
              </a:rPr>
              <a:t>geosynchronous</a:t>
            </a:r>
            <a:r>
              <a:rPr lang="en-GB" altLang="en-US" sz="2800" dirty="0">
                <a:solidFill>
                  <a:srgbClr val="00B050"/>
                </a:solidFill>
              </a:rPr>
              <a:t> </a:t>
            </a:r>
            <a:r>
              <a:rPr lang="en-GB" altLang="en-US" sz="2800" dirty="0"/>
              <a:t>orbit that is above the </a:t>
            </a:r>
            <a:r>
              <a:rPr lang="en-GB" altLang="en-US" sz="2800" b="1" dirty="0">
                <a:solidFill>
                  <a:srgbClr val="00B050"/>
                </a:solidFill>
              </a:rPr>
              <a:t>equator</a:t>
            </a:r>
            <a:r>
              <a:rPr lang="en-GB" altLang="en-US" sz="2800" dirty="0"/>
              <a:t> and orbiting in the same direction as the Earth’s rotation.</a:t>
            </a:r>
          </a:p>
          <a:p>
            <a:pPr marL="430213" indent="-323850" defTabSz="457200">
              <a:spcBef>
                <a:spcPct val="0"/>
              </a:spcBef>
              <a:spcAft>
                <a:spcPts val="1425"/>
              </a:spcAft>
              <a:buSzPct val="45000"/>
              <a:buNone/>
              <a:tabLst>
                <a:tab pos="1000125" algn="l"/>
                <a:tab pos="1914525" algn="l"/>
                <a:tab pos="2828925" algn="l"/>
                <a:tab pos="3743325" algn="l"/>
                <a:tab pos="4657725" algn="l"/>
                <a:tab pos="5572125" algn="l"/>
                <a:tab pos="6486525" algn="l"/>
                <a:tab pos="7400925" algn="l"/>
                <a:tab pos="8315325" algn="l"/>
                <a:tab pos="9229725" algn="l"/>
                <a:tab pos="10144125" algn="l"/>
              </a:tabLst>
            </a:pPr>
            <a:endParaRPr lang="en-GB" altLang="en-US" sz="1000" dirty="0"/>
          </a:p>
          <a:p>
            <a:pPr marL="430213" indent="-323850" defTabSz="457200">
              <a:spcBef>
                <a:spcPct val="0"/>
              </a:spcBef>
              <a:spcAft>
                <a:spcPts val="1425"/>
              </a:spcAft>
              <a:buSzPct val="45000"/>
              <a:buNone/>
              <a:tabLst>
                <a:tab pos="1000125" algn="l"/>
                <a:tab pos="1914525" algn="l"/>
                <a:tab pos="2828925" algn="l"/>
                <a:tab pos="3743325" algn="l"/>
                <a:tab pos="4657725" algn="l"/>
                <a:tab pos="5572125" algn="l"/>
                <a:tab pos="6486525" algn="l"/>
                <a:tab pos="7400925" algn="l"/>
                <a:tab pos="8315325" algn="l"/>
                <a:tab pos="9229725" algn="l"/>
                <a:tab pos="10144125" algn="l"/>
              </a:tabLst>
            </a:pPr>
            <a:endParaRPr lang="en-GB" altLang="en-US" sz="1000" dirty="0"/>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1484784"/>
            <a:ext cx="5859385" cy="4464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42494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809626"/>
            <a:ext cx="8229600" cy="608013"/>
          </a:xfrm>
        </p:spPr>
        <p:txBody>
          <a:bodyPr/>
          <a:lstStyle/>
          <a:p>
            <a:pPr eaLnBrk="1" hangingPunct="1"/>
            <a:r>
              <a:rPr lang="en-US" altLang="en-US" dirty="0" smtClean="0">
                <a:solidFill>
                  <a:srgbClr val="7030A0"/>
                </a:solidFill>
              </a:rPr>
              <a:t>Geostationary </a:t>
            </a:r>
            <a:r>
              <a:rPr lang="en-US" altLang="en-US" dirty="0" smtClean="0">
                <a:solidFill>
                  <a:srgbClr val="00B050"/>
                </a:solidFill>
              </a:rPr>
              <a:t>(MEO)</a:t>
            </a:r>
            <a:endParaRPr lang="en-GB" altLang="en-US" dirty="0">
              <a:solidFill>
                <a:srgbClr val="00B050"/>
              </a:solidFill>
            </a:endParaRPr>
          </a:p>
        </p:txBody>
      </p:sp>
      <p:sp>
        <p:nvSpPr>
          <p:cNvPr id="23555" name="Rectangle 3"/>
          <p:cNvSpPr>
            <a:spLocks noGrp="1" noChangeArrowheads="1"/>
          </p:cNvSpPr>
          <p:nvPr>
            <p:ph type="body" idx="1"/>
          </p:nvPr>
        </p:nvSpPr>
        <p:spPr/>
        <p:txBody>
          <a:bodyPr/>
          <a:lstStyle/>
          <a:p>
            <a:pPr eaLnBrk="1" hangingPunct="1">
              <a:buFontTx/>
              <a:buNone/>
            </a:pPr>
            <a:r>
              <a:rPr lang="en-US" altLang="en-US" dirty="0" smtClean="0"/>
              <a:t>	</a:t>
            </a:r>
            <a:r>
              <a:rPr lang="en-US" altLang="en-US" sz="2800" dirty="0"/>
              <a:t>The satellite orbits once every 24 hours, so appears to stay above the same point on the earth’s surface</a:t>
            </a:r>
            <a:endParaRPr lang="en-GB" altLang="en-US" sz="2800" dirty="0"/>
          </a:p>
        </p:txBody>
      </p:sp>
      <p:pic>
        <p:nvPicPr>
          <p:cNvPr id="23556" name="Picture 4" descr="Satellite in geostationary orbit is always above the same point on Earth."/>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35960" y="2632508"/>
            <a:ext cx="3875906" cy="400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5"/>
          <p:cNvSpPr txBox="1">
            <a:spLocks noChangeArrowheads="1"/>
          </p:cNvSpPr>
          <p:nvPr/>
        </p:nvSpPr>
        <p:spPr bwMode="auto">
          <a:xfrm>
            <a:off x="911425" y="4398964"/>
            <a:ext cx="40971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dirty="0">
                <a:latin typeface="Verdana" panose="020B0604030504040204" pitchFamily="34" charset="0"/>
                <a:cs typeface="Times New Roman" panose="02020603050405020304" pitchFamily="18" charset="0"/>
              </a:rPr>
              <a:t>Looking from above the North pole</a:t>
            </a:r>
            <a:endParaRPr lang="en-GB" altLang="en-US" sz="2800" dirty="0">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976793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809626"/>
            <a:ext cx="8229600" cy="608013"/>
          </a:xfrm>
        </p:spPr>
        <p:txBody>
          <a:bodyPr/>
          <a:lstStyle/>
          <a:p>
            <a:pPr eaLnBrk="1" hangingPunct="1"/>
            <a:r>
              <a:rPr lang="en-US" altLang="en-US" dirty="0">
                <a:solidFill>
                  <a:srgbClr val="7030A0"/>
                </a:solidFill>
              </a:rPr>
              <a:t>Geostationary </a:t>
            </a:r>
            <a:r>
              <a:rPr lang="en-US" altLang="en-US" dirty="0">
                <a:solidFill>
                  <a:srgbClr val="00B050"/>
                </a:solidFill>
              </a:rPr>
              <a:t>(MEO)</a:t>
            </a:r>
            <a:endParaRPr lang="en-GB" altLang="en-US" dirty="0" smtClean="0"/>
          </a:p>
        </p:txBody>
      </p:sp>
      <p:sp>
        <p:nvSpPr>
          <p:cNvPr id="24579" name="Rectangle 3"/>
          <p:cNvSpPr>
            <a:spLocks noGrp="1" noChangeArrowheads="1"/>
          </p:cNvSpPr>
          <p:nvPr>
            <p:ph type="body" idx="1"/>
          </p:nvPr>
        </p:nvSpPr>
        <p:spPr/>
        <p:txBody>
          <a:bodyPr/>
          <a:lstStyle/>
          <a:p>
            <a:pPr eaLnBrk="1" hangingPunct="1"/>
            <a:r>
              <a:rPr lang="en-US" altLang="en-US" sz="2400" dirty="0"/>
              <a:t>Useful for </a:t>
            </a:r>
            <a:r>
              <a:rPr lang="en-US" altLang="en-US" sz="2400" b="1" dirty="0">
                <a:solidFill>
                  <a:srgbClr val="00B050"/>
                </a:solidFill>
              </a:rPr>
              <a:t>communications satellites</a:t>
            </a:r>
            <a:r>
              <a:rPr lang="en-US" altLang="en-US" sz="2400" dirty="0"/>
              <a:t>. Also for </a:t>
            </a:r>
            <a:r>
              <a:rPr lang="en-US" altLang="en-US" sz="2400" b="1" dirty="0">
                <a:solidFill>
                  <a:srgbClr val="00B050"/>
                </a:solidFill>
              </a:rPr>
              <a:t>weather </a:t>
            </a:r>
            <a:r>
              <a:rPr lang="en-US" altLang="en-US" sz="2400" dirty="0"/>
              <a:t>over one area.</a:t>
            </a:r>
          </a:p>
          <a:p>
            <a:pPr eaLnBrk="1" hangingPunct="1"/>
            <a:r>
              <a:rPr lang="en-GB" altLang="en-US" sz="2400" dirty="0"/>
              <a:t>Because geostationary satellites circle the earth at the equator, they are not able to provide coverage at the Northernmost and Southernmost latitudes</a:t>
            </a:r>
          </a:p>
        </p:txBody>
      </p:sp>
      <p:pic>
        <p:nvPicPr>
          <p:cNvPr id="24580" name="Picture 4" descr="Satellite in geostationary orbit is always above the same point on Earth."/>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3333361"/>
            <a:ext cx="33718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setup4NOAA14_9-06-2000_col_seg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3" y="4122733"/>
            <a:ext cx="2330971" cy="218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56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58985" y="6148265"/>
            <a:ext cx="5741789" cy="346249"/>
          </a:xfrm>
          <a:prstGeom prst="rect">
            <a:avLst/>
          </a:prstGeom>
        </p:spPr>
        <p:txBody>
          <a:bodyPr vert="horz" wrap="square" lIns="0" tIns="0" rIns="0" bIns="0" rtlCol="0">
            <a:spAutoFit/>
          </a:bodyPr>
          <a:lstStyle/>
          <a:p>
            <a:pPr marL="8929"/>
            <a:r>
              <a:rPr sz="2250" b="1" spc="28" dirty="0">
                <a:solidFill>
                  <a:srgbClr val="606060"/>
                </a:solidFill>
                <a:latin typeface="Calibri"/>
                <a:cs typeface="Calibri"/>
              </a:rPr>
              <a:t>Geostationary</a:t>
            </a:r>
            <a:r>
              <a:rPr sz="2250" b="1" spc="-109" dirty="0">
                <a:solidFill>
                  <a:srgbClr val="606060"/>
                </a:solidFill>
                <a:latin typeface="Calibri"/>
                <a:cs typeface="Calibri"/>
              </a:rPr>
              <a:t> </a:t>
            </a:r>
            <a:r>
              <a:rPr sz="2250" b="1" spc="60" dirty="0">
                <a:solidFill>
                  <a:srgbClr val="606060"/>
                </a:solidFill>
                <a:latin typeface="Calibri"/>
                <a:cs typeface="Calibri"/>
              </a:rPr>
              <a:t>satellites</a:t>
            </a:r>
            <a:r>
              <a:rPr sz="2250" b="1" spc="-109" dirty="0">
                <a:solidFill>
                  <a:srgbClr val="606060"/>
                </a:solidFill>
                <a:latin typeface="Calibri"/>
                <a:cs typeface="Calibri"/>
              </a:rPr>
              <a:t> </a:t>
            </a:r>
            <a:r>
              <a:rPr sz="2250" b="1" spc="49" dirty="0">
                <a:solidFill>
                  <a:srgbClr val="606060"/>
                </a:solidFill>
                <a:latin typeface="Calibri"/>
                <a:cs typeface="Calibri"/>
              </a:rPr>
              <a:t>must</a:t>
            </a:r>
            <a:r>
              <a:rPr sz="2250" b="1" spc="-109" dirty="0">
                <a:solidFill>
                  <a:srgbClr val="606060"/>
                </a:solidFill>
                <a:latin typeface="Calibri"/>
                <a:cs typeface="Calibri"/>
              </a:rPr>
              <a:t> </a:t>
            </a:r>
            <a:r>
              <a:rPr sz="2250" b="1" spc="7" dirty="0">
                <a:solidFill>
                  <a:srgbClr val="606060"/>
                </a:solidFill>
                <a:latin typeface="Calibri"/>
                <a:cs typeface="Calibri"/>
              </a:rPr>
              <a:t>orbit</a:t>
            </a:r>
            <a:r>
              <a:rPr sz="2250" b="1" spc="-109" dirty="0">
                <a:solidFill>
                  <a:srgbClr val="606060"/>
                </a:solidFill>
                <a:latin typeface="Calibri"/>
                <a:cs typeface="Calibri"/>
              </a:rPr>
              <a:t> </a:t>
            </a:r>
            <a:r>
              <a:rPr sz="2250" b="1" spc="18" dirty="0">
                <a:solidFill>
                  <a:srgbClr val="606060"/>
                </a:solidFill>
                <a:latin typeface="Calibri"/>
                <a:cs typeface="Calibri"/>
              </a:rPr>
              <a:t>the</a:t>
            </a:r>
            <a:r>
              <a:rPr sz="2250" b="1" spc="-109" dirty="0">
                <a:solidFill>
                  <a:srgbClr val="606060"/>
                </a:solidFill>
                <a:latin typeface="Calibri"/>
                <a:cs typeface="Calibri"/>
              </a:rPr>
              <a:t> </a:t>
            </a:r>
            <a:r>
              <a:rPr sz="2250" b="1" spc="-49" dirty="0">
                <a:solidFill>
                  <a:srgbClr val="606060"/>
                </a:solidFill>
                <a:latin typeface="Calibri"/>
                <a:cs typeface="Calibri"/>
              </a:rPr>
              <a:t>equator.</a:t>
            </a:r>
            <a:endParaRPr sz="2250" dirty="0">
              <a:latin typeface="Calibri"/>
              <a:cs typeface="Calibri"/>
            </a:endParaRPr>
          </a:p>
        </p:txBody>
      </p:sp>
      <p:sp>
        <p:nvSpPr>
          <p:cNvPr id="6" name="object 6"/>
          <p:cNvSpPr/>
          <p:nvPr/>
        </p:nvSpPr>
        <p:spPr>
          <a:xfrm>
            <a:off x="7176121" y="2973587"/>
            <a:ext cx="1072363" cy="78561"/>
          </a:xfrm>
          <a:custGeom>
            <a:avLst/>
            <a:gdLst/>
            <a:ahLst/>
            <a:cxnLst/>
            <a:rect l="l" t="t" r="r" b="b"/>
            <a:pathLst>
              <a:path w="900429" h="603885">
                <a:moveTo>
                  <a:pt x="0" y="603821"/>
                </a:moveTo>
                <a:lnTo>
                  <a:pt x="10553" y="596747"/>
                </a:lnTo>
                <a:lnTo>
                  <a:pt x="899820" y="0"/>
                </a:lnTo>
              </a:path>
            </a:pathLst>
          </a:custGeom>
          <a:ln w="25399">
            <a:solidFill>
              <a:srgbClr val="B51B00"/>
            </a:solidFill>
          </a:ln>
        </p:spPr>
        <p:txBody>
          <a:bodyPr wrap="square" lIns="0" tIns="0" rIns="0" bIns="0" rtlCol="0"/>
          <a:lstStyle/>
          <a:p>
            <a:endParaRPr/>
          </a:p>
        </p:txBody>
      </p:sp>
      <p:sp>
        <p:nvSpPr>
          <p:cNvPr id="8" name="object 8"/>
          <p:cNvSpPr txBox="1"/>
          <p:nvPr/>
        </p:nvSpPr>
        <p:spPr>
          <a:xfrm>
            <a:off x="1952626" y="214313"/>
            <a:ext cx="8148786" cy="2763192"/>
          </a:xfrm>
          <a:prstGeom prst="rect">
            <a:avLst/>
          </a:prstGeom>
        </p:spPr>
        <p:txBody>
          <a:bodyPr vert="horz" wrap="square" lIns="0" tIns="0" rIns="0" bIns="0" rtlCol="0">
            <a:spAutoFit/>
          </a:bodyPr>
          <a:lstStyle/>
          <a:p>
            <a:pPr marL="8929"/>
            <a:r>
              <a:rPr sz="2531" b="1" spc="32" dirty="0">
                <a:solidFill>
                  <a:srgbClr val="FFFFFF"/>
                </a:solidFill>
                <a:latin typeface="Calibri"/>
                <a:cs typeface="Calibri"/>
              </a:rPr>
              <a:t>Geostationary</a:t>
            </a:r>
            <a:r>
              <a:rPr sz="2531" b="1" spc="-165" dirty="0">
                <a:solidFill>
                  <a:srgbClr val="FFFFFF"/>
                </a:solidFill>
                <a:latin typeface="Calibri"/>
                <a:cs typeface="Calibri"/>
              </a:rPr>
              <a:t> </a:t>
            </a:r>
            <a:r>
              <a:rPr sz="2531" b="1" spc="67" dirty="0">
                <a:solidFill>
                  <a:srgbClr val="FFFFFF"/>
                </a:solidFill>
                <a:latin typeface="Calibri"/>
                <a:cs typeface="Calibri"/>
              </a:rPr>
              <a:t>satellites</a:t>
            </a:r>
            <a:endParaRPr sz="2531" dirty="0">
              <a:latin typeface="Calibri"/>
              <a:cs typeface="Calibri"/>
            </a:endParaRPr>
          </a:p>
          <a:p>
            <a:pPr>
              <a:spcBef>
                <a:spcPts val="15"/>
              </a:spcBef>
            </a:pPr>
            <a:endParaRPr sz="3129" dirty="0">
              <a:latin typeface="Times New Roman"/>
              <a:cs typeface="Times New Roman"/>
            </a:endParaRPr>
          </a:p>
          <a:p>
            <a:pPr marL="196446" marR="3572" indent="-187517">
              <a:lnSpc>
                <a:spcPts val="2672"/>
              </a:lnSpc>
              <a:buChar char="•"/>
              <a:tabLst>
                <a:tab pos="196446" algn="l"/>
              </a:tabLst>
            </a:pPr>
            <a:r>
              <a:rPr sz="2250" b="1" spc="172" dirty="0">
                <a:solidFill>
                  <a:srgbClr val="878787"/>
                </a:solidFill>
                <a:latin typeface="Calibri"/>
                <a:cs typeface="Calibri"/>
              </a:rPr>
              <a:t>At </a:t>
            </a:r>
            <a:r>
              <a:rPr sz="2250" b="1" spc="-14" dirty="0">
                <a:solidFill>
                  <a:srgbClr val="878787"/>
                </a:solidFill>
                <a:latin typeface="Calibri"/>
                <a:cs typeface="Calibri"/>
              </a:rPr>
              <a:t>a </a:t>
            </a:r>
            <a:r>
              <a:rPr sz="2250" b="1" spc="53" dirty="0">
                <a:solidFill>
                  <a:srgbClr val="878787"/>
                </a:solidFill>
                <a:latin typeface="Calibri"/>
                <a:cs typeface="Calibri"/>
              </a:rPr>
              <a:t>certain </a:t>
            </a:r>
            <a:r>
              <a:rPr sz="2250" b="1" spc="4" dirty="0">
                <a:solidFill>
                  <a:srgbClr val="878787"/>
                </a:solidFill>
                <a:latin typeface="Calibri"/>
                <a:cs typeface="Calibri"/>
              </a:rPr>
              <a:t>height, </a:t>
            </a:r>
            <a:r>
              <a:rPr sz="2250" b="1" spc="46" dirty="0">
                <a:solidFill>
                  <a:srgbClr val="878787"/>
                </a:solidFill>
                <a:latin typeface="Calibri"/>
                <a:cs typeface="Calibri"/>
              </a:rPr>
              <a:t>the </a:t>
            </a:r>
            <a:r>
              <a:rPr sz="2250" b="1" spc="-25" dirty="0">
                <a:solidFill>
                  <a:srgbClr val="878787"/>
                </a:solidFill>
                <a:latin typeface="Calibri"/>
                <a:cs typeface="Calibri"/>
              </a:rPr>
              <a:t>period </a:t>
            </a:r>
            <a:r>
              <a:rPr sz="2250" b="1" dirty="0">
                <a:solidFill>
                  <a:srgbClr val="878787"/>
                </a:solidFill>
                <a:latin typeface="Calibri"/>
                <a:cs typeface="Calibri"/>
              </a:rPr>
              <a:t>of </a:t>
            </a:r>
            <a:r>
              <a:rPr sz="2250" b="1" spc="39" dirty="0">
                <a:solidFill>
                  <a:srgbClr val="878787"/>
                </a:solidFill>
                <a:latin typeface="Calibri"/>
                <a:cs typeface="Calibri"/>
              </a:rPr>
              <a:t>orbit </a:t>
            </a:r>
            <a:r>
              <a:rPr sz="2250" b="1" spc="-88" dirty="0">
                <a:solidFill>
                  <a:srgbClr val="878787"/>
                </a:solidFill>
                <a:latin typeface="Calibri"/>
                <a:cs typeface="Calibri"/>
              </a:rPr>
              <a:t>will be </a:t>
            </a:r>
            <a:r>
              <a:rPr sz="2250" b="1" spc="155" dirty="0">
                <a:solidFill>
                  <a:srgbClr val="878787"/>
                </a:solidFill>
                <a:latin typeface="Calibri"/>
                <a:cs typeface="Calibri"/>
              </a:rPr>
              <a:t>24hrs. </a:t>
            </a:r>
            <a:r>
              <a:rPr sz="2250" b="1" spc="25" dirty="0">
                <a:solidFill>
                  <a:srgbClr val="878787"/>
                </a:solidFill>
                <a:latin typeface="Calibri"/>
                <a:cs typeface="Calibri"/>
              </a:rPr>
              <a:t>This </a:t>
            </a:r>
            <a:r>
              <a:rPr sz="2250" b="1" spc="102" dirty="0">
                <a:solidFill>
                  <a:srgbClr val="878787"/>
                </a:solidFill>
                <a:latin typeface="Calibri"/>
                <a:cs typeface="Calibri"/>
              </a:rPr>
              <a:t>is </a:t>
            </a:r>
            <a:r>
              <a:rPr sz="2250" b="1" spc="-14" dirty="0">
                <a:solidFill>
                  <a:srgbClr val="878787"/>
                </a:solidFill>
                <a:latin typeface="Calibri"/>
                <a:cs typeface="Calibri"/>
              </a:rPr>
              <a:t>a  </a:t>
            </a:r>
            <a:r>
              <a:rPr sz="2250" b="1" spc="63" dirty="0">
                <a:solidFill>
                  <a:srgbClr val="878787"/>
                </a:solidFill>
                <a:latin typeface="Calibri"/>
                <a:cs typeface="Calibri"/>
              </a:rPr>
              <a:t>geostationary </a:t>
            </a:r>
            <a:r>
              <a:rPr sz="2250" b="1" spc="60" dirty="0">
                <a:solidFill>
                  <a:srgbClr val="878787"/>
                </a:solidFill>
                <a:latin typeface="Calibri"/>
                <a:cs typeface="Calibri"/>
              </a:rPr>
              <a:t>satellite; </a:t>
            </a:r>
            <a:r>
              <a:rPr sz="2250" b="1" spc="123" dirty="0">
                <a:solidFill>
                  <a:srgbClr val="878787"/>
                </a:solidFill>
                <a:latin typeface="Calibri"/>
                <a:cs typeface="Calibri"/>
              </a:rPr>
              <a:t>it </a:t>
            </a:r>
            <a:r>
              <a:rPr sz="2250" b="1" spc="-88" dirty="0">
                <a:solidFill>
                  <a:srgbClr val="878787"/>
                </a:solidFill>
                <a:latin typeface="Calibri"/>
                <a:cs typeface="Calibri"/>
              </a:rPr>
              <a:t>will </a:t>
            </a:r>
            <a:r>
              <a:rPr sz="2250" b="1" spc="4" dirty="0">
                <a:solidFill>
                  <a:srgbClr val="878787"/>
                </a:solidFill>
                <a:latin typeface="Calibri"/>
                <a:cs typeface="Calibri"/>
              </a:rPr>
              <a:t>always </a:t>
            </a:r>
            <a:r>
              <a:rPr sz="2250" b="1" spc="-7" dirty="0">
                <a:solidFill>
                  <a:srgbClr val="878787"/>
                </a:solidFill>
                <a:latin typeface="Calibri"/>
                <a:cs typeface="Calibri"/>
              </a:rPr>
              <a:t>appear </a:t>
            </a:r>
            <a:r>
              <a:rPr sz="2250" b="1" spc="-39" dirty="0">
                <a:solidFill>
                  <a:srgbClr val="878787"/>
                </a:solidFill>
                <a:latin typeface="Calibri"/>
                <a:cs typeface="Calibri"/>
              </a:rPr>
              <a:t>over </a:t>
            </a:r>
            <a:r>
              <a:rPr sz="2250" b="1" spc="46" dirty="0">
                <a:solidFill>
                  <a:srgbClr val="878787"/>
                </a:solidFill>
                <a:latin typeface="Calibri"/>
                <a:cs typeface="Calibri"/>
              </a:rPr>
              <a:t>the </a:t>
            </a:r>
            <a:r>
              <a:rPr sz="2250" b="1" spc="21" dirty="0">
                <a:solidFill>
                  <a:srgbClr val="878787"/>
                </a:solidFill>
                <a:latin typeface="Calibri"/>
                <a:cs typeface="Calibri"/>
              </a:rPr>
              <a:t>same</a:t>
            </a:r>
            <a:r>
              <a:rPr sz="2250" b="1" spc="-225" dirty="0">
                <a:solidFill>
                  <a:srgbClr val="878787"/>
                </a:solidFill>
                <a:latin typeface="Calibri"/>
                <a:cs typeface="Calibri"/>
              </a:rPr>
              <a:t> </a:t>
            </a:r>
            <a:r>
              <a:rPr sz="2250" b="1" spc="-11" dirty="0">
                <a:solidFill>
                  <a:srgbClr val="878787"/>
                </a:solidFill>
                <a:latin typeface="Calibri"/>
                <a:cs typeface="Calibri"/>
              </a:rPr>
              <a:t>place.</a:t>
            </a:r>
            <a:endParaRPr sz="2250" dirty="0">
              <a:latin typeface="Calibri"/>
              <a:cs typeface="Calibri"/>
            </a:endParaRPr>
          </a:p>
          <a:p>
            <a:pPr>
              <a:spcBef>
                <a:spcPts val="15"/>
              </a:spcBef>
            </a:pPr>
            <a:endParaRPr sz="3129" dirty="0">
              <a:latin typeface="Times New Roman"/>
              <a:cs typeface="Times New Roman"/>
            </a:endParaRPr>
          </a:p>
          <a:p>
            <a:pPr marL="282615"/>
            <a:r>
              <a:rPr sz="2250" b="1" spc="7" dirty="0">
                <a:solidFill>
                  <a:srgbClr val="0056D6"/>
                </a:solidFill>
                <a:latin typeface="Calibri"/>
                <a:cs typeface="Calibri"/>
              </a:rPr>
              <a:t>Centripetal</a:t>
            </a:r>
            <a:r>
              <a:rPr sz="2250" b="1" spc="-137" dirty="0">
                <a:solidFill>
                  <a:srgbClr val="0056D6"/>
                </a:solidFill>
                <a:latin typeface="Calibri"/>
                <a:cs typeface="Calibri"/>
              </a:rPr>
              <a:t> </a:t>
            </a:r>
            <a:r>
              <a:rPr sz="2250" b="1" spc="-14" dirty="0">
                <a:solidFill>
                  <a:srgbClr val="0056D6"/>
                </a:solidFill>
                <a:latin typeface="Calibri"/>
                <a:cs typeface="Calibri"/>
              </a:rPr>
              <a:t>force</a:t>
            </a:r>
            <a:endParaRPr sz="2250" dirty="0">
              <a:latin typeface="Calibri"/>
              <a:cs typeface="Calibri"/>
            </a:endParaRPr>
          </a:p>
          <a:p>
            <a:pPr marR="84382" algn="r">
              <a:spcBef>
                <a:spcPts val="183"/>
              </a:spcBef>
            </a:pPr>
            <a:r>
              <a:rPr sz="2250" b="1" spc="4" dirty="0">
                <a:solidFill>
                  <a:srgbClr val="B51B00"/>
                </a:solidFill>
                <a:latin typeface="Calibri"/>
                <a:cs typeface="Calibri"/>
              </a:rPr>
              <a:t>Gravitational</a:t>
            </a:r>
            <a:r>
              <a:rPr sz="2250" b="1" spc="-151" dirty="0">
                <a:solidFill>
                  <a:srgbClr val="B51B00"/>
                </a:solidFill>
                <a:latin typeface="Calibri"/>
                <a:cs typeface="Calibri"/>
              </a:rPr>
              <a:t> </a:t>
            </a:r>
            <a:r>
              <a:rPr sz="2250" b="1" spc="-14" dirty="0">
                <a:solidFill>
                  <a:srgbClr val="B51B00"/>
                </a:solidFill>
                <a:latin typeface="Calibri"/>
                <a:cs typeface="Calibri"/>
              </a:rPr>
              <a:t>force</a:t>
            </a:r>
            <a:endParaRPr sz="2250" dirty="0">
              <a:latin typeface="Calibri"/>
              <a:cs typeface="Calibri"/>
            </a:endParaRPr>
          </a:p>
        </p:txBody>
      </p:sp>
      <p:sp>
        <p:nvSpPr>
          <p:cNvPr id="9" name="object 9"/>
          <p:cNvSpPr/>
          <p:nvPr/>
        </p:nvSpPr>
        <p:spPr>
          <a:xfrm>
            <a:off x="3251578" y="2644883"/>
            <a:ext cx="1620286" cy="353067"/>
          </a:xfrm>
          <a:custGeom>
            <a:avLst/>
            <a:gdLst/>
            <a:ahLst/>
            <a:cxnLst/>
            <a:rect l="l" t="t" r="r" b="b"/>
            <a:pathLst>
              <a:path w="2038350" h="1056004">
                <a:moveTo>
                  <a:pt x="2038286" y="1055979"/>
                </a:moveTo>
                <a:lnTo>
                  <a:pt x="2027008" y="1050137"/>
                </a:lnTo>
                <a:lnTo>
                  <a:pt x="0" y="0"/>
                </a:lnTo>
              </a:path>
            </a:pathLst>
          </a:custGeom>
          <a:ln w="25400">
            <a:solidFill>
              <a:srgbClr val="0056D6"/>
            </a:solidFill>
          </a:ln>
        </p:spPr>
        <p:txBody>
          <a:bodyPr wrap="square" lIns="0" tIns="0" rIns="0" bIns="0" rtlCol="0"/>
          <a:lstStyle/>
          <a:p>
            <a:endParaRPr/>
          </a:p>
        </p:txBody>
      </p:sp>
      <p:sp>
        <p:nvSpPr>
          <p:cNvPr id="11" name="object 11"/>
          <p:cNvSpPr/>
          <p:nvPr/>
        </p:nvSpPr>
        <p:spPr>
          <a:xfrm>
            <a:off x="1524000" y="0"/>
            <a:ext cx="9144000" cy="6858000"/>
          </a:xfrm>
          <a:custGeom>
            <a:avLst/>
            <a:gdLst/>
            <a:ahLst/>
            <a:cxnLst/>
            <a:rect l="l" t="t" r="r" b="b"/>
            <a:pathLst>
              <a:path w="13004800" h="9753600">
                <a:moveTo>
                  <a:pt x="0" y="9753600"/>
                </a:moveTo>
                <a:lnTo>
                  <a:pt x="13004800" y="9753600"/>
                </a:lnTo>
                <a:lnTo>
                  <a:pt x="13004800" y="0"/>
                </a:lnTo>
                <a:lnTo>
                  <a:pt x="0" y="0"/>
                </a:lnTo>
                <a:lnTo>
                  <a:pt x="0" y="9753600"/>
                </a:lnTo>
                <a:close/>
              </a:path>
            </a:pathLst>
          </a:custGeom>
          <a:ln w="12700">
            <a:no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4" name="Rectangle 13"/>
              <p:cNvSpPr/>
              <p:nvPr/>
            </p:nvSpPr>
            <p:spPr>
              <a:xfrm>
                <a:off x="3503713" y="2570622"/>
                <a:ext cx="4979143" cy="3197414"/>
              </a:xfrm>
              <a:prstGeom prst="rect">
                <a:avLst/>
              </a:prstGeom>
            </p:spPr>
            <p:txBody>
              <a:bodyPr wrap="square">
                <a:spAutoFit/>
              </a:bodyPr>
              <a:lstStyle/>
              <a:p>
                <a:pPr algn="ctr" eaLnBrk="1" hangingPunct="1">
                  <a:lnSpc>
                    <a:spcPct val="90000"/>
                  </a:lnSpc>
                  <a:buFontTx/>
                  <a:buNone/>
                  <a:defRPr/>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𝑚</m:t>
                          </m:r>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𝑣</m:t>
                              </m:r>
                            </m:e>
                            <m:sup>
                              <m:r>
                                <a:rPr lang="en-AU" altLang="en-US" sz="2800" i="1">
                                  <a:latin typeface="Cambria Math" panose="02040503050406030204" pitchFamily="18" charset="0"/>
                                </a:rPr>
                                <m:t>2</m:t>
                              </m:r>
                            </m:sup>
                          </m:sSup>
                        </m:num>
                        <m:den>
                          <m:r>
                            <a:rPr lang="en-AU" altLang="en-US" sz="2800" i="1">
                              <a:latin typeface="Cambria Math" panose="02040503050406030204" pitchFamily="18" charset="0"/>
                            </a:rPr>
                            <m:t>𝑟</m:t>
                          </m:r>
                        </m:den>
                      </m:f>
                      <m:r>
                        <a:rPr lang="en-AU" altLang="en-US" sz="2800" i="1">
                          <a:latin typeface="Cambria Math" panose="02040503050406030204" pitchFamily="18" charset="0"/>
                        </a:rPr>
                        <m:t>=</m:t>
                      </m:r>
                      <m:f>
                        <m:fPr>
                          <m:ctrlPr>
                            <a:rPr lang="en-AU" altLang="en-US" sz="2800" i="1">
                              <a:latin typeface="Cambria Math" panose="02040503050406030204" pitchFamily="18" charset="0"/>
                            </a:rPr>
                          </m:ctrlPr>
                        </m:fPr>
                        <m:num>
                          <m:r>
                            <a:rPr lang="en-AU" altLang="en-US" sz="2800" i="1">
                              <a:latin typeface="Cambria Math" panose="02040503050406030204" pitchFamily="18" charset="0"/>
                            </a:rPr>
                            <m:t>𝐺𝑀𝑚</m:t>
                          </m:r>
                        </m:num>
                        <m:den>
                          <m:sSup>
                            <m:sSupPr>
                              <m:ctrlPr>
                                <a:rPr lang="en-AU" altLang="en-US" sz="2800" i="1">
                                  <a:latin typeface="Cambria Math" panose="02040503050406030204" pitchFamily="18" charset="0"/>
                                </a:rPr>
                              </m:ctrlPr>
                            </m:sSupPr>
                            <m:e>
                              <m:r>
                                <a:rPr lang="en-AU" altLang="en-US" sz="2800" i="1">
                                  <a:latin typeface="Cambria Math" panose="02040503050406030204" pitchFamily="18" charset="0"/>
                                </a:rPr>
                                <m:t>𝑟</m:t>
                              </m:r>
                            </m:e>
                            <m:sup>
                              <m:r>
                                <a:rPr lang="en-AU" altLang="en-US" sz="2800" i="1">
                                  <a:latin typeface="Cambria Math" panose="02040503050406030204" pitchFamily="18" charset="0"/>
                                </a:rPr>
                                <m:t>2</m:t>
                              </m:r>
                            </m:sup>
                          </m:sSup>
                        </m:den>
                      </m:f>
                    </m:oMath>
                  </m:oMathPara>
                </a14:m>
                <a:endParaRPr lang="en-AU" altLang="en-US" sz="2800" i="1" dirty="0">
                  <a:latin typeface="Cambria Math" panose="02040503050406030204" pitchFamily="18" charset="0"/>
                </a:endParaRPr>
              </a:p>
              <a:p>
                <a:pPr algn="ctr" eaLnBrk="1" hangingPunct="1">
                  <a:lnSpc>
                    <a:spcPct val="90000"/>
                  </a:lnSpc>
                  <a:buFontTx/>
                  <a:buNone/>
                  <a:defRPr/>
                </a:pPr>
                <a:endParaRPr lang="en-AU" altLang="en-US" sz="2800" i="1" dirty="0">
                  <a:latin typeface="Cambria Math" panose="02040503050406030204" pitchFamily="18" charset="0"/>
                  <a:ea typeface="Cambria Math" panose="02040503050406030204" pitchFamily="18" charset="0"/>
                </a:endParaRPr>
              </a:p>
              <a:p>
                <a:pPr algn="ctr" eaLnBrk="1" hangingPunct="1">
                  <a:lnSpc>
                    <a:spcPct val="90000"/>
                  </a:lnSpc>
                  <a:buFontTx/>
                  <a:buNone/>
                  <a:defRPr/>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4</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𝜋</m:t>
                              </m:r>
                            </m:e>
                            <m:sup>
                              <m:r>
                                <a:rPr lang="en-AU" altLang="en-US" sz="2800" i="1">
                                  <a:latin typeface="Cambria Math" panose="02040503050406030204" pitchFamily="18" charset="0"/>
                                  <a:ea typeface="Cambria Math" panose="02040503050406030204" pitchFamily="18" charset="0"/>
                                </a:rPr>
                                <m:t>2</m:t>
                              </m:r>
                            </m:sup>
                          </m:sSup>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𝑟</m:t>
                              </m:r>
                            </m:e>
                            <m:sup>
                              <m:r>
                                <a:rPr lang="en-AU" altLang="en-US" sz="2800" i="1">
                                  <a:latin typeface="Cambria Math" panose="02040503050406030204" pitchFamily="18" charset="0"/>
                                  <a:ea typeface="Cambria Math" panose="02040503050406030204" pitchFamily="18" charset="0"/>
                                </a:rPr>
                                <m:t>2</m:t>
                              </m:r>
                            </m:sup>
                          </m:sSup>
                        </m:num>
                        <m:den>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𝑇</m:t>
                              </m:r>
                            </m:e>
                            <m:sup>
                              <m:r>
                                <a:rPr lang="en-AU" altLang="en-US" sz="2800" i="1">
                                  <a:latin typeface="Cambria Math" panose="02040503050406030204" pitchFamily="18" charset="0"/>
                                  <a:ea typeface="Cambria Math" panose="02040503050406030204" pitchFamily="18" charset="0"/>
                                </a:rPr>
                                <m:t>2</m:t>
                              </m:r>
                            </m:sup>
                          </m:sSup>
                        </m:den>
                      </m:f>
                      <m:r>
                        <a:rPr lang="en-AU" altLang="en-US" sz="2800" i="1">
                          <a:latin typeface="Cambria Math" panose="02040503050406030204" pitchFamily="18" charset="0"/>
                          <a:ea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ea typeface="Cambria Math" panose="02040503050406030204" pitchFamily="18" charset="0"/>
                            </a:rPr>
                            <m:t>𝐺𝑀</m:t>
                          </m:r>
                        </m:num>
                        <m:den>
                          <m:r>
                            <a:rPr lang="en-AU" altLang="en-US" sz="2800" i="1">
                              <a:latin typeface="Cambria Math" panose="02040503050406030204" pitchFamily="18" charset="0"/>
                              <a:ea typeface="Cambria Math" panose="02040503050406030204" pitchFamily="18" charset="0"/>
                            </a:rPr>
                            <m:t>𝑟</m:t>
                          </m:r>
                        </m:den>
                      </m:f>
                    </m:oMath>
                  </m:oMathPara>
                </a14:m>
                <a:endParaRPr lang="en-GB" altLang="en-US" sz="2800" dirty="0"/>
              </a:p>
              <a:p>
                <a:pPr algn="ctr" eaLnBrk="1" hangingPunct="1">
                  <a:lnSpc>
                    <a:spcPct val="90000"/>
                  </a:lnSpc>
                  <a:buFontTx/>
                  <a:buNone/>
                  <a:defRPr/>
                </a:pPr>
                <a:endParaRPr lang="en-GB" altLang="en-US" sz="2800" dirty="0"/>
              </a:p>
              <a:p>
                <a:pPr algn="ctr" eaLnBrk="1" hangingPunct="1">
                  <a:lnSpc>
                    <a:spcPct val="90000"/>
                  </a:lnSpc>
                  <a:buNone/>
                  <a:defRPr/>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4</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𝜋</m:t>
                              </m:r>
                            </m:e>
                            <m:sup>
                              <m:r>
                                <a:rPr lang="en-AU" altLang="en-US" sz="2800" i="1">
                                  <a:latin typeface="Cambria Math" panose="02040503050406030204" pitchFamily="18" charset="0"/>
                                  <a:ea typeface="Cambria Math" panose="02040503050406030204" pitchFamily="18" charset="0"/>
                                </a:rPr>
                                <m:t>2</m:t>
                              </m:r>
                            </m:sup>
                          </m:sSup>
                        </m:num>
                        <m:den>
                          <m:r>
                            <a:rPr lang="en-AU" altLang="en-US" sz="2800" i="1">
                              <a:latin typeface="Cambria Math" panose="02040503050406030204" pitchFamily="18" charset="0"/>
                              <a:ea typeface="Cambria Math" panose="02040503050406030204" pitchFamily="18" charset="0"/>
                            </a:rPr>
                            <m:t>𝐺𝑀</m:t>
                          </m:r>
                        </m:den>
                      </m:f>
                      <m:r>
                        <a:rPr lang="en-AU" altLang="en-US" sz="2800" i="1">
                          <a:latin typeface="Cambria Math" panose="02040503050406030204" pitchFamily="18" charset="0"/>
                          <a:ea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𝑇</m:t>
                              </m:r>
                            </m:e>
                            <m:sup>
                              <m:r>
                                <a:rPr lang="en-AU" altLang="en-US" sz="2800" i="1">
                                  <a:latin typeface="Cambria Math" panose="02040503050406030204" pitchFamily="18" charset="0"/>
                                  <a:ea typeface="Cambria Math" panose="02040503050406030204" pitchFamily="18" charset="0"/>
                                </a:rPr>
                                <m:t>2</m:t>
                              </m:r>
                            </m:sup>
                          </m:sSup>
                        </m:num>
                        <m:den>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𝑅</m:t>
                              </m:r>
                            </m:e>
                            <m:sup>
                              <m:r>
                                <a:rPr lang="en-AU" altLang="en-US" sz="2800" i="1">
                                  <a:latin typeface="Cambria Math" panose="02040503050406030204" pitchFamily="18" charset="0"/>
                                  <a:ea typeface="Cambria Math" panose="02040503050406030204" pitchFamily="18" charset="0"/>
                                </a:rPr>
                                <m:t>3</m:t>
                              </m:r>
                            </m:sup>
                          </m:sSup>
                        </m:den>
                      </m:f>
                      <m:r>
                        <a:rPr lang="en-AU" altLang="en-US" sz="2800" i="1">
                          <a:latin typeface="Cambria Math" panose="02040503050406030204" pitchFamily="18" charset="0"/>
                          <a:ea typeface="Cambria Math" panose="02040503050406030204" pitchFamily="18" charset="0"/>
                        </a:rPr>
                        <m:t> </m:t>
                      </m:r>
                    </m:oMath>
                  </m:oMathPara>
                </a14:m>
                <a:endParaRPr lang="en-GB" altLang="en-US" sz="2800" dirty="0"/>
              </a:p>
            </p:txBody>
          </p:sp>
        </mc:Choice>
        <mc:Fallback xmlns="">
          <p:sp>
            <p:nvSpPr>
              <p:cNvPr id="14" name="Rectangle 13"/>
              <p:cNvSpPr>
                <a:spLocks noRot="1" noChangeAspect="1" noMove="1" noResize="1" noEditPoints="1" noAdjustHandles="1" noChangeArrowheads="1" noChangeShapeType="1" noTextEdit="1"/>
              </p:cNvSpPr>
              <p:nvPr/>
            </p:nvSpPr>
            <p:spPr>
              <a:xfrm>
                <a:off x="1979712" y="2570622"/>
                <a:ext cx="4979143" cy="3197414"/>
              </a:xfrm>
              <a:prstGeom prst="rect">
                <a:avLst/>
              </a:prstGeom>
              <a:blipFill rotWithShape="0">
                <a:blip r:embed="rId2"/>
                <a:stretch>
                  <a:fillRect/>
                </a:stretch>
              </a:blipFill>
            </p:spPr>
            <p:txBody>
              <a:bodyPr/>
              <a:lstStyle/>
              <a:p>
                <a:r>
                  <a:rPr lang="en-AU">
                    <a:noFill/>
                  </a:rPr>
                  <a:t> </a:t>
                </a:r>
              </a:p>
            </p:txBody>
          </p:sp>
        </mc:Fallback>
      </mc:AlternateContent>
      <p:sp>
        <p:nvSpPr>
          <p:cNvPr id="15" name="Rectangle 2"/>
          <p:cNvSpPr txBox="1">
            <a:spLocks noChangeArrowheads="1"/>
          </p:cNvSpPr>
          <p:nvPr/>
        </p:nvSpPr>
        <p:spPr>
          <a:xfrm>
            <a:off x="2155106" y="161376"/>
            <a:ext cx="8229600" cy="60801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dirty="0">
                <a:solidFill>
                  <a:srgbClr val="7030A0"/>
                </a:solidFill>
              </a:rPr>
              <a:t>Geostationary </a:t>
            </a:r>
            <a:r>
              <a:rPr lang="en-US" altLang="en-US" dirty="0">
                <a:solidFill>
                  <a:srgbClr val="00B050"/>
                </a:solidFill>
              </a:rPr>
              <a:t>(MEO)</a:t>
            </a:r>
            <a:endParaRPr lang="en-GB" altLang="en-US" kern="0" dirty="0"/>
          </a:p>
        </p:txBody>
      </p:sp>
      <p:sp>
        <p:nvSpPr>
          <p:cNvPr id="3" name="Left Arrow Callout 2"/>
          <p:cNvSpPr/>
          <p:nvPr/>
        </p:nvSpPr>
        <p:spPr>
          <a:xfrm>
            <a:off x="4511705" y="4783970"/>
            <a:ext cx="1368152" cy="1080966"/>
          </a:xfrm>
          <a:prstGeom prst="left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2084198" y="4778740"/>
            <a:ext cx="2397562" cy="1200329"/>
          </a:xfrm>
          <a:prstGeom prst="rect">
            <a:avLst/>
          </a:prstGeom>
          <a:noFill/>
        </p:spPr>
        <p:txBody>
          <a:bodyPr wrap="square" rtlCol="0">
            <a:spAutoFit/>
          </a:bodyPr>
          <a:lstStyle/>
          <a:p>
            <a:r>
              <a:rPr lang="en-AU" b="1" dirty="0" smtClean="0">
                <a:solidFill>
                  <a:srgbClr val="FF0000"/>
                </a:solidFill>
              </a:rPr>
              <a:t>If the orbits are all around the Earth, then this is a CONSTANT VALUE</a:t>
            </a:r>
            <a:endParaRPr lang="en-AU" b="1" dirty="0">
              <a:solidFill>
                <a:srgbClr val="FF0000"/>
              </a:solidFill>
            </a:endParaRPr>
          </a:p>
        </p:txBody>
      </p:sp>
      <p:sp>
        <p:nvSpPr>
          <p:cNvPr id="5" name="Right Arrow Callout 4"/>
          <p:cNvSpPr/>
          <p:nvPr/>
        </p:nvSpPr>
        <p:spPr>
          <a:xfrm>
            <a:off x="6204119" y="4802427"/>
            <a:ext cx="1442395" cy="1099379"/>
          </a:xfrm>
          <a:prstGeom prst="rightArrowCallou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7740249" y="4734950"/>
            <a:ext cx="2644457" cy="1200329"/>
          </a:xfrm>
          <a:prstGeom prst="rect">
            <a:avLst/>
          </a:prstGeom>
          <a:noFill/>
        </p:spPr>
        <p:txBody>
          <a:bodyPr wrap="square" rtlCol="0">
            <a:spAutoFit/>
          </a:bodyPr>
          <a:lstStyle/>
          <a:p>
            <a:r>
              <a:rPr lang="en-AU" b="1" dirty="0" smtClean="0">
                <a:solidFill>
                  <a:srgbClr val="00B050"/>
                </a:solidFill>
              </a:rPr>
              <a:t>If geostationary period is 24Hrs, what does this tell us about the Radius?</a:t>
            </a:r>
            <a:endParaRPr lang="en-AU" b="1" dirty="0">
              <a:solidFill>
                <a:srgbClr val="00B050"/>
              </a:solidFill>
            </a:endParaRPr>
          </a:p>
        </p:txBody>
      </p:sp>
    </p:spTree>
    <p:extLst>
      <p:ext uri="{BB962C8B-B14F-4D97-AF65-F5344CB8AC3E}">
        <p14:creationId xmlns:p14="http://schemas.microsoft.com/office/powerpoint/2010/main" val="154422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3" grpId="0" animBg="1"/>
      <p:bldP spid="4" grpId="0"/>
      <p:bldP spid="5" grpId="0" animBg="1"/>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991544" y="260648"/>
            <a:ext cx="8148786" cy="1352550"/>
          </a:xfrm>
          <a:prstGeom prst="rect">
            <a:avLst/>
          </a:prstGeom>
        </p:spPr>
        <p:txBody>
          <a:bodyPr vert="horz" wrap="square" lIns="0" tIns="0" rIns="0" bIns="0" rtlCol="0">
            <a:spAutoFit/>
          </a:bodyPr>
          <a:lstStyle/>
          <a:p>
            <a:pPr marL="8929"/>
            <a:r>
              <a:rPr sz="2531" b="1" spc="32" dirty="0">
                <a:solidFill>
                  <a:srgbClr val="FFFFFF"/>
                </a:solidFill>
                <a:latin typeface="Calibri"/>
                <a:cs typeface="Calibri"/>
              </a:rPr>
              <a:t>Geostationary</a:t>
            </a:r>
            <a:r>
              <a:rPr sz="2531" b="1" spc="-165" dirty="0">
                <a:solidFill>
                  <a:srgbClr val="FFFFFF"/>
                </a:solidFill>
                <a:latin typeface="Calibri"/>
                <a:cs typeface="Calibri"/>
              </a:rPr>
              <a:t> </a:t>
            </a:r>
            <a:r>
              <a:rPr sz="2531" b="1" spc="67" dirty="0">
                <a:solidFill>
                  <a:srgbClr val="FFFFFF"/>
                </a:solidFill>
                <a:latin typeface="Calibri"/>
                <a:cs typeface="Calibri"/>
              </a:rPr>
              <a:t>satellites</a:t>
            </a:r>
            <a:endParaRPr sz="2531" dirty="0">
              <a:latin typeface="Calibri"/>
              <a:cs typeface="Calibri"/>
            </a:endParaRPr>
          </a:p>
          <a:p>
            <a:pPr>
              <a:spcBef>
                <a:spcPts val="15"/>
              </a:spcBef>
            </a:pPr>
            <a:endParaRPr sz="3129" dirty="0">
              <a:latin typeface="Times New Roman"/>
              <a:cs typeface="Times New Roman"/>
            </a:endParaRPr>
          </a:p>
          <a:p>
            <a:pPr>
              <a:spcBef>
                <a:spcPts val="15"/>
              </a:spcBef>
            </a:pPr>
            <a:endParaRPr sz="3129" dirty="0">
              <a:latin typeface="Times New Roman"/>
              <a:cs typeface="Times New Roman"/>
            </a:endParaRPr>
          </a:p>
        </p:txBody>
      </p:sp>
      <p:sp>
        <p:nvSpPr>
          <p:cNvPr id="11" name="object 11"/>
          <p:cNvSpPr/>
          <p:nvPr/>
        </p:nvSpPr>
        <p:spPr>
          <a:xfrm>
            <a:off x="1524000" y="0"/>
            <a:ext cx="9144000" cy="6858000"/>
          </a:xfrm>
          <a:custGeom>
            <a:avLst/>
            <a:gdLst/>
            <a:ahLst/>
            <a:cxnLst/>
            <a:rect l="l" t="t" r="r" b="b"/>
            <a:pathLst>
              <a:path w="13004800" h="9753600">
                <a:moveTo>
                  <a:pt x="0" y="9753600"/>
                </a:moveTo>
                <a:lnTo>
                  <a:pt x="13004800" y="9753600"/>
                </a:lnTo>
                <a:lnTo>
                  <a:pt x="13004800" y="0"/>
                </a:lnTo>
                <a:lnTo>
                  <a:pt x="0" y="0"/>
                </a:lnTo>
                <a:lnTo>
                  <a:pt x="0" y="9753600"/>
                </a:lnTo>
                <a:close/>
              </a:path>
            </a:pathLst>
          </a:custGeom>
          <a:ln w="12700">
            <a:no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4" name="Rectangle 13"/>
              <p:cNvSpPr/>
              <p:nvPr/>
            </p:nvSpPr>
            <p:spPr>
              <a:xfrm>
                <a:off x="3493332" y="564390"/>
                <a:ext cx="4979143" cy="3535583"/>
              </a:xfrm>
              <a:prstGeom prst="rect">
                <a:avLst/>
              </a:prstGeom>
            </p:spPr>
            <p:txBody>
              <a:bodyPr wrap="square">
                <a:spAutoFit/>
              </a:bodyPr>
              <a:lstStyle/>
              <a:p>
                <a:pPr algn="ctr" eaLnBrk="1" hangingPunct="1">
                  <a:lnSpc>
                    <a:spcPct val="90000"/>
                  </a:lnSpc>
                  <a:buFontTx/>
                  <a:buNone/>
                  <a:defRPr/>
                </a:pPr>
                <a:endParaRPr lang="en-GB" altLang="en-US" sz="2800" dirty="0"/>
              </a:p>
              <a:p>
                <a:pPr algn="ctr" eaLnBrk="1" hangingPunct="1">
                  <a:lnSpc>
                    <a:spcPct val="90000"/>
                  </a:lnSpc>
                  <a:buFontTx/>
                  <a:buNone/>
                  <a:defRPr/>
                </a:pPr>
                <a:endParaRPr lang="en-GB" altLang="en-US" sz="2800" dirty="0"/>
              </a:p>
              <a:p>
                <a:pPr algn="ctr" eaLnBrk="1" hangingPunct="1">
                  <a:lnSpc>
                    <a:spcPct val="90000"/>
                  </a:lnSpc>
                  <a:buNone/>
                  <a:defRPr/>
                </a:pPr>
                <a14:m>
                  <m:oMathPara xmlns:m="http://schemas.openxmlformats.org/officeDocument/2006/math">
                    <m:oMathParaPr>
                      <m:jc m:val="centerGroup"/>
                    </m:oMathParaPr>
                    <m:oMath xmlns:m="http://schemas.openxmlformats.org/officeDocument/2006/math">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4</m:t>
                          </m:r>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𝜋</m:t>
                              </m:r>
                            </m:e>
                            <m:sup>
                              <m:r>
                                <a:rPr lang="en-AU" altLang="en-US" sz="2800" i="1">
                                  <a:latin typeface="Cambria Math" panose="02040503050406030204" pitchFamily="18" charset="0"/>
                                  <a:ea typeface="Cambria Math" panose="02040503050406030204" pitchFamily="18" charset="0"/>
                                </a:rPr>
                                <m:t>2</m:t>
                              </m:r>
                            </m:sup>
                          </m:sSup>
                        </m:num>
                        <m:den>
                          <m:r>
                            <a:rPr lang="en-AU" altLang="en-US" sz="2800" i="1">
                              <a:latin typeface="Cambria Math" panose="02040503050406030204" pitchFamily="18" charset="0"/>
                              <a:ea typeface="Cambria Math" panose="02040503050406030204" pitchFamily="18" charset="0"/>
                            </a:rPr>
                            <m:t>𝐺𝑀</m:t>
                          </m:r>
                        </m:den>
                      </m:f>
                      <m:r>
                        <a:rPr lang="en-AU" altLang="en-US" sz="2800" i="1">
                          <a:latin typeface="Cambria Math" panose="02040503050406030204" pitchFamily="18" charset="0"/>
                          <a:ea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𝑇</m:t>
                              </m:r>
                            </m:e>
                            <m:sup>
                              <m:r>
                                <a:rPr lang="en-AU" altLang="en-US" sz="2800" i="1">
                                  <a:latin typeface="Cambria Math" panose="02040503050406030204" pitchFamily="18" charset="0"/>
                                  <a:ea typeface="Cambria Math" panose="02040503050406030204" pitchFamily="18" charset="0"/>
                                </a:rPr>
                                <m:t>2</m:t>
                              </m:r>
                            </m:sup>
                          </m:sSup>
                        </m:num>
                        <m:den>
                          <m:sSup>
                            <m:sSupPr>
                              <m:ctrlPr>
                                <a:rPr lang="en-AU" altLang="en-US" sz="2800" i="1">
                                  <a:latin typeface="Cambria Math" panose="02040503050406030204" pitchFamily="18" charset="0"/>
                                  <a:ea typeface="Cambria Math" panose="02040503050406030204" pitchFamily="18" charset="0"/>
                                </a:rPr>
                              </m:ctrlPr>
                            </m:sSupPr>
                            <m:e>
                              <m:r>
                                <a:rPr lang="en-AU" altLang="en-US" sz="2800" i="1">
                                  <a:latin typeface="Cambria Math" panose="02040503050406030204" pitchFamily="18" charset="0"/>
                                  <a:ea typeface="Cambria Math" panose="02040503050406030204" pitchFamily="18" charset="0"/>
                                </a:rPr>
                                <m:t>𝑅</m:t>
                              </m:r>
                            </m:e>
                            <m:sup>
                              <m:r>
                                <a:rPr lang="en-AU" altLang="en-US" sz="2800" i="1">
                                  <a:latin typeface="Cambria Math" panose="02040503050406030204" pitchFamily="18" charset="0"/>
                                  <a:ea typeface="Cambria Math" panose="02040503050406030204" pitchFamily="18" charset="0"/>
                                </a:rPr>
                                <m:t>3</m:t>
                              </m:r>
                            </m:sup>
                          </m:sSup>
                        </m:den>
                      </m:f>
                      <m:r>
                        <a:rPr lang="en-AU" altLang="en-US" sz="2800" i="1">
                          <a:latin typeface="Cambria Math" panose="02040503050406030204" pitchFamily="18" charset="0"/>
                          <a:ea typeface="Cambria Math" panose="02040503050406030204" pitchFamily="18" charset="0"/>
                        </a:rPr>
                        <m:t> </m:t>
                      </m:r>
                    </m:oMath>
                  </m:oMathPara>
                </a14:m>
                <a:endParaRPr lang="en-GB" altLang="en-US" sz="2800" dirty="0"/>
              </a:p>
              <a:p>
                <a:pPr algn="ctr" eaLnBrk="1" hangingPunct="1">
                  <a:lnSpc>
                    <a:spcPct val="90000"/>
                  </a:lnSpc>
                  <a:buNone/>
                  <a:defRPr/>
                </a:pPr>
                <a:endParaRPr lang="en-GB" altLang="en-US" sz="2800" dirty="0"/>
              </a:p>
              <a:p>
                <a:pPr algn="ctr" eaLnBrk="1" hangingPunct="1">
                  <a:lnSpc>
                    <a:spcPct val="90000"/>
                  </a:lnSpc>
                  <a:buNone/>
                  <a:defRPr/>
                </a:pPr>
                <a:endParaRPr lang="en-AU" altLang="en-US" sz="2800" i="1" dirty="0">
                  <a:latin typeface="Cambria Math" panose="02040503050406030204" pitchFamily="18" charset="0"/>
                </a:endParaRPr>
              </a:p>
              <a:p>
                <a:pPr algn="ctr" eaLnBrk="1" hangingPunct="1">
                  <a:lnSpc>
                    <a:spcPct val="90000"/>
                  </a:lnSpc>
                  <a:buNone/>
                  <a:defRPr/>
                </a:pPr>
                <a14:m>
                  <m:oMathPara xmlns:m="http://schemas.openxmlformats.org/officeDocument/2006/math">
                    <m:oMathParaPr>
                      <m:jc m:val="centerGroup"/>
                    </m:oMathParaPr>
                    <m:oMath xmlns:m="http://schemas.openxmlformats.org/officeDocument/2006/math">
                      <m:r>
                        <a:rPr lang="en-AU" altLang="en-US" sz="2800" i="1">
                          <a:latin typeface="Cambria Math" panose="02040503050406030204" pitchFamily="18" charset="0"/>
                        </a:rPr>
                        <m:t>𝑣</m:t>
                      </m:r>
                      <m:r>
                        <a:rPr lang="en-AU" altLang="en-US" sz="2800" i="1">
                          <a:latin typeface="Cambria Math" panose="02040503050406030204" pitchFamily="18" charset="0"/>
                        </a:rPr>
                        <m:t>=</m:t>
                      </m:r>
                      <m:f>
                        <m:fPr>
                          <m:ctrlPr>
                            <a:rPr lang="en-AU" altLang="en-US" sz="2800" i="1">
                              <a:latin typeface="Cambria Math" panose="02040503050406030204" pitchFamily="18" charset="0"/>
                              <a:ea typeface="Cambria Math" panose="02040503050406030204" pitchFamily="18" charset="0"/>
                            </a:rPr>
                          </m:ctrlPr>
                        </m:fPr>
                        <m:num>
                          <m:r>
                            <a:rPr lang="en-AU" altLang="en-US" sz="2800" i="1">
                              <a:latin typeface="Cambria Math" panose="02040503050406030204" pitchFamily="18" charset="0"/>
                            </a:rPr>
                            <m:t>2</m:t>
                          </m:r>
                          <m:r>
                            <a:rPr lang="en-AU" altLang="en-US" sz="2800" i="1">
                              <a:latin typeface="Cambria Math" panose="02040503050406030204" pitchFamily="18" charset="0"/>
                              <a:ea typeface="Cambria Math" panose="02040503050406030204" pitchFamily="18" charset="0"/>
                            </a:rPr>
                            <m:t>𝜋</m:t>
                          </m:r>
                          <m:r>
                            <a:rPr lang="en-AU" altLang="en-US" sz="2800" i="1">
                              <a:latin typeface="Cambria Math" panose="02040503050406030204" pitchFamily="18" charset="0"/>
                              <a:ea typeface="Cambria Math" panose="02040503050406030204" pitchFamily="18" charset="0"/>
                            </a:rPr>
                            <m:t>𝑟</m:t>
                          </m:r>
                        </m:num>
                        <m:den>
                          <m:r>
                            <a:rPr lang="en-AU" altLang="en-US" sz="2800" i="1">
                              <a:latin typeface="Cambria Math" panose="02040503050406030204" pitchFamily="18" charset="0"/>
                              <a:ea typeface="Cambria Math" panose="02040503050406030204" pitchFamily="18" charset="0"/>
                            </a:rPr>
                            <m:t>𝑇</m:t>
                          </m:r>
                        </m:den>
                      </m:f>
                    </m:oMath>
                  </m:oMathPara>
                </a14:m>
                <a:endParaRPr lang="en-AU" altLang="en-US" sz="2800" dirty="0">
                  <a:ea typeface="Cambria Math" panose="02040503050406030204" pitchFamily="18" charset="0"/>
                </a:endParaRPr>
              </a:p>
              <a:p>
                <a:pPr algn="ctr" eaLnBrk="1" hangingPunct="1">
                  <a:lnSpc>
                    <a:spcPct val="90000"/>
                  </a:lnSpc>
                  <a:buNone/>
                  <a:defRPr/>
                </a:pPr>
                <a:endParaRPr lang="en-GB" altLang="en-US" sz="2800" dirty="0"/>
              </a:p>
            </p:txBody>
          </p:sp>
        </mc:Choice>
        <mc:Fallback xmlns="">
          <p:sp>
            <p:nvSpPr>
              <p:cNvPr id="14" name="Rectangle 13"/>
              <p:cNvSpPr>
                <a:spLocks noRot="1" noChangeAspect="1" noMove="1" noResize="1" noEditPoints="1" noAdjustHandles="1" noChangeArrowheads="1" noChangeShapeType="1" noTextEdit="1"/>
              </p:cNvSpPr>
              <p:nvPr/>
            </p:nvSpPr>
            <p:spPr>
              <a:xfrm>
                <a:off x="1969331" y="564389"/>
                <a:ext cx="4979143" cy="3535583"/>
              </a:xfrm>
              <a:prstGeom prst="rect">
                <a:avLst/>
              </a:prstGeom>
              <a:blipFill rotWithShape="0">
                <a:blip r:embed="rId2"/>
                <a:stretch>
                  <a:fillRect/>
                </a:stretch>
              </a:blipFill>
            </p:spPr>
            <p:txBody>
              <a:bodyPr/>
              <a:lstStyle/>
              <a:p>
                <a:r>
                  <a:rPr lang="en-AU">
                    <a:noFill/>
                  </a:rPr>
                  <a:t> </a:t>
                </a:r>
              </a:p>
            </p:txBody>
          </p:sp>
        </mc:Fallback>
      </mc:AlternateContent>
      <p:sp>
        <p:nvSpPr>
          <p:cNvPr id="15" name="Rectangle 2"/>
          <p:cNvSpPr txBox="1">
            <a:spLocks noChangeArrowheads="1"/>
          </p:cNvSpPr>
          <p:nvPr/>
        </p:nvSpPr>
        <p:spPr>
          <a:xfrm>
            <a:off x="2155106" y="161376"/>
            <a:ext cx="8229600" cy="60801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dirty="0">
                <a:solidFill>
                  <a:srgbClr val="7030A0"/>
                </a:solidFill>
              </a:rPr>
              <a:t>Geostationary </a:t>
            </a:r>
            <a:r>
              <a:rPr lang="en-US" altLang="en-US" dirty="0">
                <a:solidFill>
                  <a:srgbClr val="00B050"/>
                </a:solidFill>
              </a:rPr>
              <a:t>(MEO)</a:t>
            </a:r>
            <a:endParaRPr lang="en-GB" altLang="en-US" kern="0" dirty="0"/>
          </a:p>
        </p:txBody>
      </p:sp>
      <p:sp>
        <p:nvSpPr>
          <p:cNvPr id="3" name="Left Arrow Callout 2"/>
          <p:cNvSpPr/>
          <p:nvPr/>
        </p:nvSpPr>
        <p:spPr>
          <a:xfrm>
            <a:off x="4295800" y="2732728"/>
            <a:ext cx="1368152" cy="1080966"/>
          </a:xfrm>
          <a:prstGeom prst="left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1799921" y="2732728"/>
            <a:ext cx="2397562" cy="923330"/>
          </a:xfrm>
          <a:prstGeom prst="rect">
            <a:avLst/>
          </a:prstGeom>
          <a:noFill/>
        </p:spPr>
        <p:txBody>
          <a:bodyPr wrap="square" rtlCol="0">
            <a:spAutoFit/>
          </a:bodyPr>
          <a:lstStyle/>
          <a:p>
            <a:r>
              <a:rPr lang="en-AU" b="1" dirty="0" smtClean="0">
                <a:solidFill>
                  <a:srgbClr val="FF0000"/>
                </a:solidFill>
              </a:rPr>
              <a:t>Velocity </a:t>
            </a:r>
            <a:r>
              <a:rPr lang="en-AU" b="1" dirty="0" smtClean="0"/>
              <a:t>must be a </a:t>
            </a:r>
            <a:r>
              <a:rPr lang="en-AU" b="1" dirty="0" smtClean="0">
                <a:solidFill>
                  <a:srgbClr val="FF0000"/>
                </a:solidFill>
              </a:rPr>
              <a:t>CONSTANT VALUE </a:t>
            </a:r>
            <a:r>
              <a:rPr lang="en-AU" b="1" dirty="0" smtClean="0"/>
              <a:t>as well!</a:t>
            </a:r>
            <a:endParaRPr lang="en-AU" b="1" dirty="0"/>
          </a:p>
        </p:txBody>
      </p:sp>
      <p:sp>
        <p:nvSpPr>
          <p:cNvPr id="5" name="Right Arrow Callout 4"/>
          <p:cNvSpPr/>
          <p:nvPr/>
        </p:nvSpPr>
        <p:spPr>
          <a:xfrm>
            <a:off x="6129879" y="1280427"/>
            <a:ext cx="1442395" cy="1099379"/>
          </a:xfrm>
          <a:prstGeom prst="rightArrowCallou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7678545" y="1092171"/>
            <a:ext cx="2644457" cy="1754326"/>
          </a:xfrm>
          <a:prstGeom prst="rect">
            <a:avLst/>
          </a:prstGeom>
          <a:noFill/>
        </p:spPr>
        <p:txBody>
          <a:bodyPr wrap="square" rtlCol="0">
            <a:spAutoFit/>
          </a:bodyPr>
          <a:lstStyle/>
          <a:p>
            <a:r>
              <a:rPr lang="en-AU" b="1" dirty="0" smtClean="0">
                <a:solidFill>
                  <a:srgbClr val="00B050"/>
                </a:solidFill>
              </a:rPr>
              <a:t>If Period and Radius are also both a set value for Geostationary Orbits, then what does this mean about </a:t>
            </a:r>
            <a:r>
              <a:rPr lang="en-AU" b="1" dirty="0">
                <a:solidFill>
                  <a:srgbClr val="FF0000"/>
                </a:solidFill>
              </a:rPr>
              <a:t>velocity</a:t>
            </a:r>
            <a:r>
              <a:rPr lang="en-AU" b="1" dirty="0" smtClean="0">
                <a:solidFill>
                  <a:srgbClr val="00B050"/>
                </a:solidFill>
              </a:rPr>
              <a:t>?</a:t>
            </a:r>
            <a:endParaRPr lang="en-AU" b="1" dirty="0">
              <a:solidFill>
                <a:srgbClr val="00B050"/>
              </a:solidFill>
            </a:endParaRPr>
          </a:p>
        </p:txBody>
      </p:sp>
      <p:sp>
        <p:nvSpPr>
          <p:cNvPr id="13" name="TextBox 12"/>
          <p:cNvSpPr txBox="1"/>
          <p:nvPr/>
        </p:nvSpPr>
        <p:spPr>
          <a:xfrm>
            <a:off x="3647729" y="4522187"/>
            <a:ext cx="5708343" cy="2031325"/>
          </a:xfrm>
          <a:prstGeom prst="rect">
            <a:avLst/>
          </a:prstGeom>
          <a:noFill/>
        </p:spPr>
        <p:txBody>
          <a:bodyPr wrap="square" rtlCol="0">
            <a:spAutoFit/>
          </a:bodyPr>
          <a:lstStyle/>
          <a:p>
            <a:r>
              <a:rPr lang="en-AU" b="1" dirty="0" smtClean="0">
                <a:solidFill>
                  <a:srgbClr val="7030A0"/>
                </a:solidFill>
              </a:rPr>
              <a:t>That means that for an orbit to be  geostationary, there is:</a:t>
            </a:r>
          </a:p>
          <a:p>
            <a:pPr marL="800100" lvl="1" indent="-342900">
              <a:buAutoNum type="arabicPeriod"/>
            </a:pPr>
            <a:r>
              <a:rPr lang="en-AU" b="1" dirty="0" smtClean="0">
                <a:solidFill>
                  <a:srgbClr val="002060"/>
                </a:solidFill>
              </a:rPr>
              <a:t>An orbit above the Equator in the same direction as </a:t>
            </a:r>
            <a:r>
              <a:rPr lang="en-AU" b="1" smtClean="0">
                <a:solidFill>
                  <a:srgbClr val="002060"/>
                </a:solidFill>
              </a:rPr>
              <a:t>Earth rotation</a:t>
            </a:r>
            <a:endParaRPr lang="en-AU" b="1" dirty="0" smtClean="0">
              <a:solidFill>
                <a:srgbClr val="002060"/>
              </a:solidFill>
            </a:endParaRPr>
          </a:p>
          <a:p>
            <a:pPr marL="800100" lvl="1" indent="-342900">
              <a:buAutoNum type="arabicPeriod"/>
            </a:pPr>
            <a:r>
              <a:rPr lang="en-AU" b="1" dirty="0" smtClean="0">
                <a:solidFill>
                  <a:schemeClr val="accent1">
                    <a:lumMod val="50000"/>
                  </a:schemeClr>
                </a:solidFill>
              </a:rPr>
              <a:t>A Period of exactly 24hrs</a:t>
            </a:r>
          </a:p>
          <a:p>
            <a:pPr marL="800100" lvl="1" indent="-342900">
              <a:buAutoNum type="arabicPeriod"/>
            </a:pPr>
            <a:r>
              <a:rPr lang="en-AU" b="1" dirty="0" smtClean="0">
                <a:solidFill>
                  <a:srgbClr val="7030A0"/>
                </a:solidFill>
              </a:rPr>
              <a:t>A Set Radius</a:t>
            </a:r>
          </a:p>
          <a:p>
            <a:pPr marL="800100" lvl="1" indent="-342900">
              <a:buAutoNum type="arabicPeriod"/>
            </a:pPr>
            <a:r>
              <a:rPr lang="en-AU" b="1" dirty="0" smtClean="0">
                <a:solidFill>
                  <a:srgbClr val="00B0F0"/>
                </a:solidFill>
              </a:rPr>
              <a:t>A Set Velocity</a:t>
            </a:r>
          </a:p>
        </p:txBody>
      </p:sp>
    </p:spTree>
    <p:extLst>
      <p:ext uri="{BB962C8B-B14F-4D97-AF65-F5344CB8AC3E}">
        <p14:creationId xmlns:p14="http://schemas.microsoft.com/office/powerpoint/2010/main" val="72822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par>
                                <p:cTn id="27" presetID="1" presetClass="entr" presetSubtype="0" fill="hold" nodeType="withEffect">
                                  <p:stCondLst>
                                    <p:cond delay="1100"/>
                                  </p:stCondLst>
                                  <p:childTnLst>
                                    <p:set>
                                      <p:cBhvr>
                                        <p:cTn id="28" dur="1" fill="hold">
                                          <p:stCondLst>
                                            <p:cond delay="0"/>
                                          </p:stCondLst>
                                        </p:cTn>
                                        <p:tgtEl>
                                          <p:spTgt spid="13">
                                            <p:txEl>
                                              <p:pRg st="2" end="2"/>
                                            </p:txEl>
                                          </p:spTgt>
                                        </p:tgtEl>
                                        <p:attrNameLst>
                                          <p:attrName>style.visibility</p:attrName>
                                        </p:attrNameLst>
                                      </p:cBhvr>
                                      <p:to>
                                        <p:strVal val="visible"/>
                                      </p:to>
                                    </p:set>
                                  </p:childTnLst>
                                </p:cTn>
                              </p:par>
                              <p:par>
                                <p:cTn id="29" presetID="1" presetClass="entr" presetSubtype="0" fill="hold" nodeType="withEffect">
                                  <p:stCondLst>
                                    <p:cond delay="190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par>
                                <p:cTn id="31" presetID="1" presetClass="entr" presetSubtype="0" fill="hold" nodeType="withEffect">
                                  <p:stCondLst>
                                    <p:cond delay="2700"/>
                                  </p:stCondLst>
                                  <p:childTnLst>
                                    <p:set>
                                      <p:cBhvr>
                                        <p:cTn id="3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952626" y="214313"/>
            <a:ext cx="8148786" cy="1352550"/>
          </a:xfrm>
          <a:prstGeom prst="rect">
            <a:avLst/>
          </a:prstGeom>
        </p:spPr>
        <p:txBody>
          <a:bodyPr vert="horz" wrap="square" lIns="0" tIns="0" rIns="0" bIns="0" rtlCol="0">
            <a:spAutoFit/>
          </a:bodyPr>
          <a:lstStyle/>
          <a:p>
            <a:pPr marL="8929"/>
            <a:r>
              <a:rPr sz="2531" b="1" spc="32" dirty="0">
                <a:solidFill>
                  <a:srgbClr val="FFFFFF"/>
                </a:solidFill>
                <a:latin typeface="Calibri"/>
                <a:cs typeface="Calibri"/>
              </a:rPr>
              <a:t>Geostationary</a:t>
            </a:r>
            <a:r>
              <a:rPr sz="2531" b="1" spc="-165" dirty="0">
                <a:solidFill>
                  <a:srgbClr val="FFFFFF"/>
                </a:solidFill>
                <a:latin typeface="Calibri"/>
                <a:cs typeface="Calibri"/>
              </a:rPr>
              <a:t> </a:t>
            </a:r>
            <a:r>
              <a:rPr sz="2531" b="1" spc="67" dirty="0">
                <a:solidFill>
                  <a:srgbClr val="FFFFFF"/>
                </a:solidFill>
                <a:latin typeface="Calibri"/>
                <a:cs typeface="Calibri"/>
              </a:rPr>
              <a:t>satellites</a:t>
            </a:r>
            <a:endParaRPr sz="2531" dirty="0">
              <a:latin typeface="Calibri"/>
              <a:cs typeface="Calibri"/>
            </a:endParaRPr>
          </a:p>
          <a:p>
            <a:pPr>
              <a:spcBef>
                <a:spcPts val="15"/>
              </a:spcBef>
            </a:pPr>
            <a:endParaRPr sz="3129" dirty="0">
              <a:latin typeface="Times New Roman"/>
              <a:cs typeface="Times New Roman"/>
            </a:endParaRPr>
          </a:p>
          <a:p>
            <a:pPr>
              <a:spcBef>
                <a:spcPts val="15"/>
              </a:spcBef>
            </a:pPr>
            <a:endParaRPr sz="3129" dirty="0">
              <a:latin typeface="Times New Roman"/>
              <a:cs typeface="Times New Roman"/>
            </a:endParaRPr>
          </a:p>
        </p:txBody>
      </p:sp>
      <p:sp>
        <p:nvSpPr>
          <p:cNvPr id="11" name="object 11"/>
          <p:cNvSpPr/>
          <p:nvPr/>
        </p:nvSpPr>
        <p:spPr>
          <a:xfrm>
            <a:off x="1524000" y="0"/>
            <a:ext cx="9144000" cy="6858000"/>
          </a:xfrm>
          <a:custGeom>
            <a:avLst/>
            <a:gdLst/>
            <a:ahLst/>
            <a:cxnLst/>
            <a:rect l="l" t="t" r="r" b="b"/>
            <a:pathLst>
              <a:path w="13004800" h="9753600">
                <a:moveTo>
                  <a:pt x="0" y="9753600"/>
                </a:moveTo>
                <a:lnTo>
                  <a:pt x="13004800" y="9753600"/>
                </a:lnTo>
                <a:lnTo>
                  <a:pt x="13004800" y="0"/>
                </a:lnTo>
                <a:lnTo>
                  <a:pt x="0" y="0"/>
                </a:lnTo>
                <a:lnTo>
                  <a:pt x="0" y="9753600"/>
                </a:lnTo>
                <a:close/>
              </a:path>
            </a:pathLst>
          </a:custGeom>
          <a:ln w="12700">
            <a:noFill/>
          </a:ln>
        </p:spPr>
        <p:txBody>
          <a:bodyPr wrap="square" lIns="0" tIns="0" rIns="0" bIns="0" rtlCol="0"/>
          <a:lstStyle/>
          <a:p>
            <a:endParaRPr/>
          </a:p>
        </p:txBody>
      </p:sp>
      <p:sp>
        <p:nvSpPr>
          <p:cNvPr id="15" name="Rectangle 2"/>
          <p:cNvSpPr txBox="1">
            <a:spLocks noChangeArrowheads="1"/>
          </p:cNvSpPr>
          <p:nvPr/>
        </p:nvSpPr>
        <p:spPr>
          <a:xfrm>
            <a:off x="2155106" y="161376"/>
            <a:ext cx="8229600" cy="60801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dirty="0">
                <a:solidFill>
                  <a:srgbClr val="7030A0"/>
                </a:solidFill>
              </a:rPr>
              <a:t>Geostationary </a:t>
            </a:r>
            <a:r>
              <a:rPr lang="en-US" altLang="en-US" dirty="0">
                <a:solidFill>
                  <a:srgbClr val="00B050"/>
                </a:solidFill>
              </a:rPr>
              <a:t>(MEO)</a:t>
            </a:r>
            <a:endParaRPr lang="en-GB" altLang="en-US" kern="0" dirty="0"/>
          </a:p>
        </p:txBody>
      </p:sp>
      <p:sp>
        <p:nvSpPr>
          <p:cNvPr id="2" name="TextBox 1"/>
          <p:cNvSpPr txBox="1"/>
          <p:nvPr/>
        </p:nvSpPr>
        <p:spPr>
          <a:xfrm>
            <a:off x="1362666" y="1181011"/>
            <a:ext cx="8999795" cy="1200329"/>
          </a:xfrm>
          <a:prstGeom prst="rect">
            <a:avLst/>
          </a:prstGeom>
          <a:noFill/>
        </p:spPr>
        <p:txBody>
          <a:bodyPr wrap="square" rtlCol="0">
            <a:spAutoFit/>
          </a:bodyPr>
          <a:lstStyle/>
          <a:p>
            <a:pPr algn="ctr"/>
            <a:r>
              <a:rPr lang="en-AU" sz="3600" dirty="0"/>
              <a:t>Now </a:t>
            </a:r>
            <a:r>
              <a:rPr lang="en-AU" sz="3600" b="1" u="sng" dirty="0"/>
              <a:t>YOU </a:t>
            </a:r>
            <a:r>
              <a:rPr lang="en-AU" sz="3600" dirty="0"/>
              <a:t>work out what the required </a:t>
            </a:r>
          </a:p>
          <a:p>
            <a:pPr algn="ctr"/>
            <a:r>
              <a:rPr lang="en-AU" sz="3600" dirty="0">
                <a:solidFill>
                  <a:srgbClr val="FF0000"/>
                </a:solidFill>
              </a:rPr>
              <a:t>radius</a:t>
            </a:r>
            <a:r>
              <a:rPr lang="en-AU" sz="3600" dirty="0"/>
              <a:t> and </a:t>
            </a:r>
            <a:r>
              <a:rPr lang="en-AU" sz="3600" dirty="0">
                <a:solidFill>
                  <a:srgbClr val="FF0000"/>
                </a:solidFill>
              </a:rPr>
              <a:t>velocities</a:t>
            </a:r>
            <a:r>
              <a:rPr lang="en-AU" sz="3600" dirty="0"/>
              <a:t> are: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2566016"/>
            <a:ext cx="7362658" cy="4139450"/>
          </a:xfrm>
          <a:prstGeom prst="rect">
            <a:avLst/>
          </a:prstGeom>
        </p:spPr>
      </p:pic>
    </p:spTree>
    <p:extLst>
      <p:ext uri="{BB962C8B-B14F-4D97-AF65-F5344CB8AC3E}">
        <p14:creationId xmlns:p14="http://schemas.microsoft.com/office/powerpoint/2010/main" val="26450104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952626" y="214313"/>
            <a:ext cx="8148786" cy="1352550"/>
          </a:xfrm>
          <a:prstGeom prst="rect">
            <a:avLst/>
          </a:prstGeom>
        </p:spPr>
        <p:txBody>
          <a:bodyPr vert="horz" wrap="square" lIns="0" tIns="0" rIns="0" bIns="0" rtlCol="0">
            <a:spAutoFit/>
          </a:bodyPr>
          <a:lstStyle/>
          <a:p>
            <a:pPr marL="8929"/>
            <a:r>
              <a:rPr sz="2531" b="1" spc="32" dirty="0">
                <a:solidFill>
                  <a:srgbClr val="FFFFFF"/>
                </a:solidFill>
                <a:latin typeface="Calibri"/>
                <a:cs typeface="Calibri"/>
              </a:rPr>
              <a:t>Geostationary</a:t>
            </a:r>
            <a:r>
              <a:rPr sz="2531" b="1" spc="-165" dirty="0">
                <a:solidFill>
                  <a:srgbClr val="FFFFFF"/>
                </a:solidFill>
                <a:latin typeface="Calibri"/>
                <a:cs typeface="Calibri"/>
              </a:rPr>
              <a:t> </a:t>
            </a:r>
            <a:r>
              <a:rPr sz="2531" b="1" spc="67" dirty="0">
                <a:solidFill>
                  <a:srgbClr val="FFFFFF"/>
                </a:solidFill>
                <a:latin typeface="Calibri"/>
                <a:cs typeface="Calibri"/>
              </a:rPr>
              <a:t>satellites</a:t>
            </a:r>
            <a:endParaRPr sz="2531" dirty="0">
              <a:latin typeface="Calibri"/>
              <a:cs typeface="Calibri"/>
            </a:endParaRPr>
          </a:p>
          <a:p>
            <a:pPr>
              <a:spcBef>
                <a:spcPts val="15"/>
              </a:spcBef>
            </a:pPr>
            <a:endParaRPr sz="3129" dirty="0">
              <a:latin typeface="Times New Roman"/>
              <a:cs typeface="Times New Roman"/>
            </a:endParaRPr>
          </a:p>
          <a:p>
            <a:pPr>
              <a:spcBef>
                <a:spcPts val="15"/>
              </a:spcBef>
            </a:pPr>
            <a:endParaRPr sz="3129" dirty="0">
              <a:latin typeface="Times New Roman"/>
              <a:cs typeface="Times New Roman"/>
            </a:endParaRPr>
          </a:p>
        </p:txBody>
      </p:sp>
      <p:sp>
        <p:nvSpPr>
          <p:cNvPr id="11" name="object 11"/>
          <p:cNvSpPr/>
          <p:nvPr/>
        </p:nvSpPr>
        <p:spPr>
          <a:xfrm>
            <a:off x="1524000" y="0"/>
            <a:ext cx="9144000" cy="6858000"/>
          </a:xfrm>
          <a:custGeom>
            <a:avLst/>
            <a:gdLst/>
            <a:ahLst/>
            <a:cxnLst/>
            <a:rect l="l" t="t" r="r" b="b"/>
            <a:pathLst>
              <a:path w="13004800" h="9753600">
                <a:moveTo>
                  <a:pt x="0" y="9753600"/>
                </a:moveTo>
                <a:lnTo>
                  <a:pt x="13004800" y="9753600"/>
                </a:lnTo>
                <a:lnTo>
                  <a:pt x="13004800" y="0"/>
                </a:lnTo>
                <a:lnTo>
                  <a:pt x="0" y="0"/>
                </a:lnTo>
                <a:lnTo>
                  <a:pt x="0" y="9753600"/>
                </a:lnTo>
                <a:close/>
              </a:path>
            </a:pathLst>
          </a:custGeom>
          <a:ln w="12700">
            <a:noFill/>
          </a:ln>
        </p:spPr>
        <p:txBody>
          <a:bodyPr wrap="square" lIns="0" tIns="0" rIns="0" bIns="0" rtlCol="0"/>
          <a:lstStyle/>
          <a:p>
            <a:endParaRPr/>
          </a:p>
        </p:txBody>
      </p:sp>
      <p:sp>
        <p:nvSpPr>
          <p:cNvPr id="15" name="Rectangle 2"/>
          <p:cNvSpPr txBox="1">
            <a:spLocks noChangeArrowheads="1"/>
          </p:cNvSpPr>
          <p:nvPr/>
        </p:nvSpPr>
        <p:spPr>
          <a:xfrm>
            <a:off x="2155106" y="161376"/>
            <a:ext cx="8229600" cy="60801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dirty="0">
                <a:solidFill>
                  <a:srgbClr val="7030A0"/>
                </a:solidFill>
              </a:rPr>
              <a:t>Geostationary </a:t>
            </a:r>
            <a:r>
              <a:rPr lang="en-US" altLang="en-US" dirty="0">
                <a:solidFill>
                  <a:srgbClr val="00B050"/>
                </a:solidFill>
              </a:rPr>
              <a:t>(MEO)</a:t>
            </a:r>
            <a:endParaRPr lang="en-GB" altLang="en-US" kern="0" dirty="0"/>
          </a:p>
        </p:txBody>
      </p:sp>
      <mc:AlternateContent xmlns:mc="http://schemas.openxmlformats.org/markup-compatibility/2006" xmlns:a14="http://schemas.microsoft.com/office/drawing/2010/main">
        <mc:Choice Requires="a14">
          <p:sp>
            <p:nvSpPr>
              <p:cNvPr id="3" name="TextBox 2"/>
              <p:cNvSpPr txBox="1"/>
              <p:nvPr/>
            </p:nvSpPr>
            <p:spPr>
              <a:xfrm>
                <a:off x="1680691" y="1268761"/>
                <a:ext cx="5400600" cy="4808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AU" altLang="en-US" sz="2400" i="1">
                              <a:latin typeface="Cambria Math" panose="02040503050406030204" pitchFamily="18" charset="0"/>
                              <a:ea typeface="Cambria Math" panose="02040503050406030204" pitchFamily="18" charset="0"/>
                            </a:rPr>
                          </m:ctrlPr>
                        </m:fPr>
                        <m:num>
                          <m:r>
                            <a:rPr lang="en-AU" altLang="en-US" sz="2400" i="1">
                              <a:latin typeface="Cambria Math" panose="02040503050406030204" pitchFamily="18" charset="0"/>
                            </a:rPr>
                            <m:t>4</m:t>
                          </m:r>
                          <m:sSup>
                            <m:sSupPr>
                              <m:ctrlPr>
                                <a:rPr lang="en-AU" altLang="en-US" sz="2400" i="1">
                                  <a:latin typeface="Cambria Math" panose="02040503050406030204" pitchFamily="18" charset="0"/>
                                  <a:ea typeface="Cambria Math" panose="02040503050406030204" pitchFamily="18" charset="0"/>
                                </a:rPr>
                              </m:ctrlPr>
                            </m:sSupPr>
                            <m:e>
                              <m:r>
                                <a:rPr lang="en-AU" altLang="en-US" sz="2400" i="1">
                                  <a:latin typeface="Cambria Math" panose="02040503050406030204" pitchFamily="18" charset="0"/>
                                  <a:ea typeface="Cambria Math" panose="02040503050406030204" pitchFamily="18" charset="0"/>
                                </a:rPr>
                                <m:t>𝜋</m:t>
                              </m:r>
                            </m:e>
                            <m:sup>
                              <m:r>
                                <a:rPr lang="en-AU" altLang="en-US" sz="2400" i="1">
                                  <a:latin typeface="Cambria Math" panose="02040503050406030204" pitchFamily="18" charset="0"/>
                                  <a:ea typeface="Cambria Math" panose="02040503050406030204" pitchFamily="18" charset="0"/>
                                </a:rPr>
                                <m:t>2</m:t>
                              </m:r>
                            </m:sup>
                          </m:sSup>
                        </m:num>
                        <m:den>
                          <m:r>
                            <a:rPr lang="en-AU" altLang="en-US" sz="2400" i="1">
                              <a:latin typeface="Cambria Math" panose="02040503050406030204" pitchFamily="18" charset="0"/>
                              <a:ea typeface="Cambria Math" panose="02040503050406030204" pitchFamily="18" charset="0"/>
                            </a:rPr>
                            <m:t>𝐺𝑀</m:t>
                          </m:r>
                        </m:den>
                      </m:f>
                      <m:r>
                        <a:rPr lang="en-AU" altLang="en-US" sz="2400" i="1">
                          <a:latin typeface="Cambria Math" panose="02040503050406030204" pitchFamily="18" charset="0"/>
                          <a:ea typeface="Cambria Math" panose="02040503050406030204" pitchFamily="18" charset="0"/>
                        </a:rPr>
                        <m:t>=</m:t>
                      </m:r>
                      <m:f>
                        <m:fPr>
                          <m:ctrlPr>
                            <a:rPr lang="en-AU" altLang="en-US" sz="2400" i="1">
                              <a:latin typeface="Cambria Math" panose="02040503050406030204" pitchFamily="18" charset="0"/>
                              <a:ea typeface="Cambria Math" panose="02040503050406030204" pitchFamily="18" charset="0"/>
                            </a:rPr>
                          </m:ctrlPr>
                        </m:fPr>
                        <m:num>
                          <m:sSup>
                            <m:sSupPr>
                              <m:ctrlPr>
                                <a:rPr lang="en-AU" altLang="en-US" sz="2400" i="1">
                                  <a:latin typeface="Cambria Math" panose="02040503050406030204" pitchFamily="18" charset="0"/>
                                  <a:ea typeface="Cambria Math" panose="02040503050406030204" pitchFamily="18" charset="0"/>
                                </a:rPr>
                              </m:ctrlPr>
                            </m:sSupPr>
                            <m:e>
                              <m:r>
                                <a:rPr lang="en-AU" altLang="en-US" sz="2400" i="1">
                                  <a:latin typeface="Cambria Math" panose="02040503050406030204" pitchFamily="18" charset="0"/>
                                  <a:ea typeface="Cambria Math" panose="02040503050406030204" pitchFamily="18" charset="0"/>
                                </a:rPr>
                                <m:t>𝑇</m:t>
                              </m:r>
                            </m:e>
                            <m:sup>
                              <m:r>
                                <a:rPr lang="en-AU" altLang="en-US" sz="2400" i="1">
                                  <a:latin typeface="Cambria Math" panose="02040503050406030204" pitchFamily="18" charset="0"/>
                                  <a:ea typeface="Cambria Math" panose="02040503050406030204" pitchFamily="18" charset="0"/>
                                </a:rPr>
                                <m:t>2</m:t>
                              </m:r>
                            </m:sup>
                          </m:sSup>
                        </m:num>
                        <m:den>
                          <m:sSup>
                            <m:sSupPr>
                              <m:ctrlPr>
                                <a:rPr lang="en-AU" altLang="en-US" sz="2400" i="1">
                                  <a:latin typeface="Cambria Math" panose="02040503050406030204" pitchFamily="18" charset="0"/>
                                  <a:ea typeface="Cambria Math" panose="02040503050406030204" pitchFamily="18" charset="0"/>
                                </a:rPr>
                              </m:ctrlPr>
                            </m:sSupPr>
                            <m:e>
                              <m:r>
                                <a:rPr lang="en-AU" altLang="en-US" sz="2400" i="1">
                                  <a:latin typeface="Cambria Math" panose="02040503050406030204" pitchFamily="18" charset="0"/>
                                  <a:ea typeface="Cambria Math" panose="02040503050406030204" pitchFamily="18" charset="0"/>
                                </a:rPr>
                                <m:t>𝑅</m:t>
                              </m:r>
                            </m:e>
                            <m:sup>
                              <m:r>
                                <a:rPr lang="en-AU" altLang="en-US" sz="2400" i="1">
                                  <a:latin typeface="Cambria Math" panose="02040503050406030204" pitchFamily="18" charset="0"/>
                                  <a:ea typeface="Cambria Math" panose="02040503050406030204" pitchFamily="18" charset="0"/>
                                </a:rPr>
                                <m:t>3</m:t>
                              </m:r>
                            </m:sup>
                          </m:sSup>
                        </m:den>
                      </m:f>
                    </m:oMath>
                  </m:oMathPara>
                </a14:m>
                <a:endParaRPr lang="en-AU" sz="2400" i="1" dirty="0">
                  <a:latin typeface="Cambria Math" panose="02040503050406030204" pitchFamily="18" charset="0"/>
                </a:endParaRPr>
              </a:p>
              <a:p>
                <a:endParaRPr lang="en-AU"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AU" sz="2400" i="1">
                              <a:latin typeface="Cambria Math" panose="02040503050406030204" pitchFamily="18" charset="0"/>
                            </a:rPr>
                          </m:ctrlPr>
                        </m:sSupPr>
                        <m:e>
                          <m:r>
                            <a:rPr lang="en-AU" sz="2400" i="1">
                              <a:latin typeface="Cambria Math" panose="02040503050406030204" pitchFamily="18" charset="0"/>
                            </a:rPr>
                            <m:t>𝑟</m:t>
                          </m:r>
                        </m:e>
                        <m:sup>
                          <m:r>
                            <a:rPr lang="en-AU" sz="2400" i="1">
                              <a:latin typeface="Cambria Math" panose="02040503050406030204" pitchFamily="18" charset="0"/>
                            </a:rPr>
                            <m:t>3</m:t>
                          </m:r>
                        </m:sup>
                      </m:sSup>
                      <m:r>
                        <a:rPr lang="en-AU" sz="2400" i="1">
                          <a:latin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𝐺𝑀𝑒</m:t>
                          </m:r>
                          <m:sSup>
                            <m:sSupPr>
                              <m:ctrlPr>
                                <a:rPr lang="en-AU" sz="2400" i="1">
                                  <a:latin typeface="Cambria Math" panose="02040503050406030204" pitchFamily="18" charset="0"/>
                                </a:rPr>
                              </m:ctrlPr>
                            </m:sSupPr>
                            <m:e>
                              <m:r>
                                <a:rPr lang="en-AU" sz="2400" i="1">
                                  <a:latin typeface="Cambria Math" panose="02040503050406030204" pitchFamily="18" charset="0"/>
                                </a:rPr>
                                <m:t>𝑇</m:t>
                              </m:r>
                            </m:e>
                            <m:sup>
                              <m:r>
                                <a:rPr lang="en-AU" sz="2400" i="1">
                                  <a:latin typeface="Cambria Math" panose="02040503050406030204" pitchFamily="18" charset="0"/>
                                </a:rPr>
                                <m:t>2</m:t>
                              </m:r>
                            </m:sup>
                          </m:sSup>
                        </m:num>
                        <m:den>
                          <m:r>
                            <a:rPr lang="en-AU" sz="2400" i="1">
                              <a:latin typeface="Cambria Math" panose="02040503050406030204" pitchFamily="18" charset="0"/>
                            </a:rPr>
                            <m:t>4</m:t>
                          </m:r>
                          <m:sSup>
                            <m:sSupPr>
                              <m:ctrlPr>
                                <a:rPr lang="en-AU" sz="2400" i="1">
                                  <a:latin typeface="Cambria Math" panose="02040503050406030204" pitchFamily="18" charset="0"/>
                                  <a:ea typeface="Cambria Math" panose="02040503050406030204" pitchFamily="18" charset="0"/>
                                </a:rPr>
                              </m:ctrlPr>
                            </m:sSupPr>
                            <m:e>
                              <m:r>
                                <a:rPr lang="en-AU" sz="2400" i="1">
                                  <a:latin typeface="Cambria Math" panose="02040503050406030204" pitchFamily="18" charset="0"/>
                                  <a:ea typeface="Cambria Math" panose="02040503050406030204" pitchFamily="18" charset="0"/>
                                </a:rPr>
                                <m:t>𝜋</m:t>
                              </m:r>
                            </m:e>
                            <m:sup>
                              <m:r>
                                <a:rPr lang="en-AU" sz="2400" i="1">
                                  <a:latin typeface="Cambria Math" panose="02040503050406030204" pitchFamily="18" charset="0"/>
                                  <a:ea typeface="Cambria Math" panose="02040503050406030204" pitchFamily="18" charset="0"/>
                                </a:rPr>
                                <m:t>2</m:t>
                              </m:r>
                            </m:sup>
                          </m:sSup>
                        </m:den>
                      </m:f>
                    </m:oMath>
                  </m:oMathPara>
                </a14:m>
                <a:endParaRPr lang="en-AU" b="0" dirty="0" smtClean="0">
                  <a:ea typeface="Cambria Math" panose="02040503050406030204" pitchFamily="18" charset="0"/>
                </a:endParaRPr>
              </a:p>
              <a:p>
                <a:endParaRPr lang="en-AU" b="0" dirty="0" smtClean="0">
                  <a:ea typeface="Cambria Math" panose="02040503050406030204" pitchFamily="18" charset="0"/>
                </a:endParaRPr>
              </a:p>
              <a:p>
                <a:pPr algn="ctr"/>
                <a:r>
                  <a:rPr lang="en-AU" sz="2400" dirty="0">
                    <a:solidFill>
                      <a:srgbClr val="FF0000"/>
                    </a:solidFill>
                  </a:rPr>
                  <a:t>24hrs = </a:t>
                </a:r>
                <a:r>
                  <a:rPr lang="en-AU" sz="2400" dirty="0" smtClean="0">
                    <a:solidFill>
                      <a:srgbClr val="FF0000"/>
                    </a:solidFill>
                  </a:rPr>
                  <a:t>24x60x60 </a:t>
                </a:r>
                <a:r>
                  <a:rPr lang="en-AU" sz="2400" dirty="0">
                    <a:solidFill>
                      <a:srgbClr val="FF0000"/>
                    </a:solidFill>
                  </a:rPr>
                  <a:t>= 86400s</a:t>
                </a:r>
              </a:p>
              <a:p>
                <a:pPr algn="ctr"/>
                <a:endParaRPr lang="en-AU" sz="2400" dirty="0">
                  <a:solidFill>
                    <a:srgbClr val="FF0000"/>
                  </a:solidFill>
                </a:endParaRPr>
              </a:p>
              <a:p>
                <a:pPr/>
                <a14:m>
                  <m:oMathPara xmlns:m="http://schemas.openxmlformats.org/officeDocument/2006/math">
                    <m:oMathParaPr>
                      <m:jc m:val="centerGroup"/>
                    </m:oMathParaPr>
                    <m:oMath xmlns:m="http://schemas.openxmlformats.org/officeDocument/2006/math">
                      <m:sSup>
                        <m:sSupPr>
                          <m:ctrlPr>
                            <a:rPr lang="en-AU" sz="2400" i="1">
                              <a:latin typeface="Cambria Math" panose="02040503050406030204" pitchFamily="18" charset="0"/>
                            </a:rPr>
                          </m:ctrlPr>
                        </m:sSupPr>
                        <m:e>
                          <m:r>
                            <a:rPr lang="en-AU" sz="2400" i="1">
                              <a:latin typeface="Cambria Math" panose="02040503050406030204" pitchFamily="18" charset="0"/>
                            </a:rPr>
                            <m:t>𝑟</m:t>
                          </m:r>
                        </m:e>
                        <m:sup>
                          <m:r>
                            <a:rPr lang="en-AU" sz="2400" i="1">
                              <a:latin typeface="Cambria Math" panose="02040503050406030204" pitchFamily="18" charset="0"/>
                            </a:rPr>
                            <m:t>3</m:t>
                          </m:r>
                        </m:sup>
                      </m:sSup>
                      <m:r>
                        <a:rPr lang="en-AU" sz="2400" i="1">
                          <a:latin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6.67</m:t>
                          </m:r>
                          <m:r>
                            <a:rPr lang="en-AU" sz="2400" i="1">
                              <a:latin typeface="Cambria Math" panose="02040503050406030204" pitchFamily="18" charset="0"/>
                            </a:rPr>
                            <m:t>𝑥</m:t>
                          </m:r>
                          <m:sSup>
                            <m:sSupPr>
                              <m:ctrlPr>
                                <a:rPr lang="en-AU" sz="2400" i="1">
                                  <a:latin typeface="Cambria Math" panose="02040503050406030204" pitchFamily="18" charset="0"/>
                                </a:rPr>
                              </m:ctrlPr>
                            </m:sSupPr>
                            <m:e>
                              <m:r>
                                <a:rPr lang="en-AU" sz="2400" i="1">
                                  <a:latin typeface="Cambria Math" panose="02040503050406030204" pitchFamily="18" charset="0"/>
                                </a:rPr>
                                <m:t>10</m:t>
                              </m:r>
                            </m:e>
                            <m:sup>
                              <m:r>
                                <a:rPr lang="en-AU" sz="2400" i="1">
                                  <a:latin typeface="Cambria Math" panose="02040503050406030204" pitchFamily="18" charset="0"/>
                                </a:rPr>
                                <m:t>−11</m:t>
                              </m:r>
                            </m:sup>
                          </m:sSup>
                          <m:r>
                            <a:rPr lang="en-AU" sz="2400" i="1">
                              <a:latin typeface="Cambria Math" panose="02040503050406030204" pitchFamily="18" charset="0"/>
                            </a:rPr>
                            <m:t>𝑥</m:t>
                          </m:r>
                          <m:r>
                            <a:rPr lang="en-AU" sz="2400" i="1">
                              <a:latin typeface="Cambria Math" panose="02040503050406030204" pitchFamily="18" charset="0"/>
                            </a:rPr>
                            <m:t>5.97</m:t>
                          </m:r>
                          <m:r>
                            <a:rPr lang="en-AU" sz="2400" i="1">
                              <a:latin typeface="Cambria Math" panose="02040503050406030204" pitchFamily="18" charset="0"/>
                            </a:rPr>
                            <m:t>𝑥</m:t>
                          </m:r>
                          <m:sSup>
                            <m:sSupPr>
                              <m:ctrlPr>
                                <a:rPr lang="en-AU" sz="2400" i="1">
                                  <a:latin typeface="Cambria Math" panose="02040503050406030204" pitchFamily="18" charset="0"/>
                                </a:rPr>
                              </m:ctrlPr>
                            </m:sSupPr>
                            <m:e>
                              <m:r>
                                <a:rPr lang="en-AU" sz="2400" i="1">
                                  <a:latin typeface="Cambria Math" panose="02040503050406030204" pitchFamily="18" charset="0"/>
                                </a:rPr>
                                <m:t>10</m:t>
                              </m:r>
                            </m:e>
                            <m:sup>
                              <m:r>
                                <a:rPr lang="en-AU" sz="2400" i="1">
                                  <a:latin typeface="Cambria Math" panose="02040503050406030204" pitchFamily="18" charset="0"/>
                                </a:rPr>
                                <m:t>24</m:t>
                              </m:r>
                            </m:sup>
                          </m:sSup>
                          <m:r>
                            <a:rPr lang="en-AU" sz="2400" i="1">
                              <a:latin typeface="Cambria Math" panose="02040503050406030204" pitchFamily="18" charset="0"/>
                            </a:rPr>
                            <m:t>𝑥</m:t>
                          </m:r>
                          <m:sSup>
                            <m:sSupPr>
                              <m:ctrlPr>
                                <a:rPr lang="en-AU" sz="2400" i="1">
                                  <a:latin typeface="Cambria Math" panose="02040503050406030204" pitchFamily="18" charset="0"/>
                                </a:rPr>
                              </m:ctrlPr>
                            </m:sSupPr>
                            <m:e>
                              <m:r>
                                <a:rPr lang="en-AU" sz="2400" i="1">
                                  <a:latin typeface="Cambria Math" panose="02040503050406030204" pitchFamily="18" charset="0"/>
                                </a:rPr>
                                <m:t>86400</m:t>
                              </m:r>
                            </m:e>
                            <m:sup>
                              <m:r>
                                <a:rPr lang="en-AU" sz="2400" i="1">
                                  <a:latin typeface="Cambria Math" panose="02040503050406030204" pitchFamily="18" charset="0"/>
                                </a:rPr>
                                <m:t>2</m:t>
                              </m:r>
                            </m:sup>
                          </m:sSup>
                        </m:num>
                        <m:den>
                          <m:r>
                            <a:rPr lang="en-AU" sz="2400" i="1">
                              <a:latin typeface="Cambria Math" panose="02040503050406030204" pitchFamily="18" charset="0"/>
                            </a:rPr>
                            <m:t>4</m:t>
                          </m:r>
                          <m:sSup>
                            <m:sSupPr>
                              <m:ctrlPr>
                                <a:rPr lang="en-AU" sz="2400" i="1">
                                  <a:latin typeface="Cambria Math" panose="02040503050406030204" pitchFamily="18" charset="0"/>
                                  <a:ea typeface="Cambria Math" panose="02040503050406030204" pitchFamily="18" charset="0"/>
                                </a:rPr>
                              </m:ctrlPr>
                            </m:sSupPr>
                            <m:e>
                              <m:r>
                                <a:rPr lang="en-AU" sz="2400" i="1">
                                  <a:latin typeface="Cambria Math" panose="02040503050406030204" pitchFamily="18" charset="0"/>
                                  <a:ea typeface="Cambria Math" panose="02040503050406030204" pitchFamily="18" charset="0"/>
                                </a:rPr>
                                <m:t>𝜋</m:t>
                              </m:r>
                            </m:e>
                            <m:sup>
                              <m:r>
                                <a:rPr lang="en-AU" sz="2400" i="1">
                                  <a:latin typeface="Cambria Math" panose="02040503050406030204" pitchFamily="18" charset="0"/>
                                  <a:ea typeface="Cambria Math" panose="02040503050406030204" pitchFamily="18" charset="0"/>
                                </a:rPr>
                                <m:t>2</m:t>
                              </m:r>
                            </m:sup>
                          </m:sSup>
                        </m:den>
                      </m:f>
                    </m:oMath>
                  </m:oMathPara>
                </a14:m>
                <a:endParaRPr lang="en-AU" sz="2400" dirty="0"/>
              </a:p>
              <a:p>
                <a:endParaRPr lang="en-AU" sz="2400" dirty="0"/>
              </a:p>
              <a:p>
                <a:pPr/>
                <a14:m>
                  <m:oMathPara xmlns:m="http://schemas.openxmlformats.org/officeDocument/2006/math">
                    <m:oMathParaPr>
                      <m:jc m:val="centerGroup"/>
                    </m:oMathParaPr>
                    <m:oMath xmlns:m="http://schemas.openxmlformats.org/officeDocument/2006/math">
                      <m:sSup>
                        <m:sSupPr>
                          <m:ctrlPr>
                            <a:rPr lang="en-AU" sz="2400" i="1">
                              <a:latin typeface="Cambria Math" panose="02040503050406030204" pitchFamily="18" charset="0"/>
                            </a:rPr>
                          </m:ctrlPr>
                        </m:sSupPr>
                        <m:e>
                          <m:r>
                            <a:rPr lang="en-AU" sz="2400" i="1">
                              <a:latin typeface="Cambria Math" panose="02040503050406030204" pitchFamily="18" charset="0"/>
                            </a:rPr>
                            <m:t>𝑟</m:t>
                          </m:r>
                        </m:e>
                        <m:sup>
                          <m:r>
                            <a:rPr lang="en-AU" sz="2400" i="1">
                              <a:latin typeface="Cambria Math" panose="02040503050406030204" pitchFamily="18" charset="0"/>
                            </a:rPr>
                            <m:t>3</m:t>
                          </m:r>
                        </m:sup>
                      </m:sSup>
                      <m:r>
                        <a:rPr lang="en-AU" sz="2400" i="1">
                          <a:latin typeface="Cambria Math" panose="02040503050406030204" pitchFamily="18" charset="0"/>
                        </a:rPr>
                        <m:t>=7.5295</m:t>
                      </m:r>
                      <m:r>
                        <a:rPr lang="en-AU" sz="2400" i="1">
                          <a:latin typeface="Cambria Math" panose="02040503050406030204" pitchFamily="18" charset="0"/>
                        </a:rPr>
                        <m:t>𝑥</m:t>
                      </m:r>
                      <m:sSup>
                        <m:sSupPr>
                          <m:ctrlPr>
                            <a:rPr lang="en-AU" sz="2400" i="1">
                              <a:latin typeface="Cambria Math" panose="02040503050406030204" pitchFamily="18" charset="0"/>
                            </a:rPr>
                          </m:ctrlPr>
                        </m:sSupPr>
                        <m:e>
                          <m:r>
                            <a:rPr lang="en-AU" sz="2400" i="1">
                              <a:latin typeface="Cambria Math" panose="02040503050406030204" pitchFamily="18" charset="0"/>
                            </a:rPr>
                            <m:t>10</m:t>
                          </m:r>
                        </m:e>
                        <m:sup>
                          <m:r>
                            <a:rPr lang="en-AU" sz="2400" i="1">
                              <a:latin typeface="Cambria Math" panose="02040503050406030204" pitchFamily="18" charset="0"/>
                            </a:rPr>
                            <m:t>22</m:t>
                          </m:r>
                        </m:sup>
                      </m:sSup>
                    </m:oMath>
                  </m:oMathPara>
                </a14:m>
                <a:endParaRPr lang="en-AU" sz="2400" dirty="0"/>
              </a:p>
              <a:p>
                <a:pPr/>
                <a14:m>
                  <m:oMathPara xmlns:m="http://schemas.openxmlformats.org/officeDocument/2006/math">
                    <m:oMathParaPr>
                      <m:jc m:val="centerGroup"/>
                    </m:oMathParaPr>
                    <m:oMath xmlns:m="http://schemas.openxmlformats.org/officeDocument/2006/math">
                      <m:r>
                        <a:rPr lang="en-AU" sz="2400" b="1" i="1">
                          <a:solidFill>
                            <a:srgbClr val="FF0000"/>
                          </a:solidFill>
                          <a:latin typeface="Cambria Math" panose="02040503050406030204" pitchFamily="18" charset="0"/>
                        </a:rPr>
                        <m:t>𝒓</m:t>
                      </m:r>
                      <m:r>
                        <a:rPr lang="en-AU" sz="2400" b="1" i="1">
                          <a:solidFill>
                            <a:srgbClr val="FF0000"/>
                          </a:solidFill>
                          <a:latin typeface="Cambria Math" panose="02040503050406030204" pitchFamily="18" charset="0"/>
                        </a:rPr>
                        <m:t>=</m:t>
                      </m:r>
                      <m:r>
                        <a:rPr lang="en-AU" sz="2400" b="1" i="1">
                          <a:solidFill>
                            <a:srgbClr val="FF0000"/>
                          </a:solidFill>
                          <a:latin typeface="Cambria Math" panose="02040503050406030204" pitchFamily="18" charset="0"/>
                        </a:rPr>
                        <m:t>𝟒</m:t>
                      </m:r>
                      <m:r>
                        <a:rPr lang="en-AU" sz="2400" b="1" i="1">
                          <a:solidFill>
                            <a:srgbClr val="FF0000"/>
                          </a:solidFill>
                          <a:latin typeface="Cambria Math" panose="02040503050406030204" pitchFamily="18" charset="0"/>
                        </a:rPr>
                        <m:t>.</m:t>
                      </m:r>
                      <m:r>
                        <a:rPr lang="en-AU" sz="2400" b="1" i="1">
                          <a:solidFill>
                            <a:srgbClr val="FF0000"/>
                          </a:solidFill>
                          <a:latin typeface="Cambria Math" panose="02040503050406030204" pitchFamily="18" charset="0"/>
                        </a:rPr>
                        <m:t>𝟐𝟐</m:t>
                      </m:r>
                      <m:r>
                        <a:rPr lang="en-AU" sz="2400" b="1" i="1">
                          <a:solidFill>
                            <a:srgbClr val="FF0000"/>
                          </a:solidFill>
                          <a:latin typeface="Cambria Math" panose="02040503050406030204" pitchFamily="18" charset="0"/>
                        </a:rPr>
                        <m:t>𝒙</m:t>
                      </m:r>
                      <m:sSup>
                        <m:sSupPr>
                          <m:ctrlPr>
                            <a:rPr lang="en-AU" sz="2400" b="1" i="1">
                              <a:solidFill>
                                <a:srgbClr val="FF0000"/>
                              </a:solidFill>
                              <a:latin typeface="Cambria Math" panose="02040503050406030204" pitchFamily="18" charset="0"/>
                            </a:rPr>
                          </m:ctrlPr>
                        </m:sSupPr>
                        <m:e>
                          <m:r>
                            <a:rPr lang="en-AU" sz="2400" b="1" i="1">
                              <a:solidFill>
                                <a:srgbClr val="FF0000"/>
                              </a:solidFill>
                              <a:latin typeface="Cambria Math" panose="02040503050406030204" pitchFamily="18" charset="0"/>
                            </a:rPr>
                            <m:t>𝟏𝟎</m:t>
                          </m:r>
                        </m:e>
                        <m:sup>
                          <m:r>
                            <a:rPr lang="en-AU" sz="2400" b="1" i="1">
                              <a:solidFill>
                                <a:srgbClr val="FF0000"/>
                              </a:solidFill>
                              <a:latin typeface="Cambria Math" panose="02040503050406030204" pitchFamily="18" charset="0"/>
                            </a:rPr>
                            <m:t>𝟕</m:t>
                          </m:r>
                        </m:sup>
                      </m:sSup>
                      <m:r>
                        <a:rPr lang="en-AU" sz="2400" b="1" i="1">
                          <a:solidFill>
                            <a:srgbClr val="FF0000"/>
                          </a:solidFill>
                          <a:latin typeface="Cambria Math" panose="02040503050406030204" pitchFamily="18" charset="0"/>
                        </a:rPr>
                        <m:t>𝒎</m:t>
                      </m:r>
                    </m:oMath>
                  </m:oMathPara>
                </a14:m>
                <a:endParaRPr lang="en-AU" sz="2400" b="1"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80691" y="1268761"/>
                <a:ext cx="5400600" cy="4808817"/>
              </a:xfrm>
              <a:prstGeom prst="rect">
                <a:avLst/>
              </a:prstGeom>
              <a:blipFill rotWithShape="0">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552511" y="2357775"/>
                <a:ext cx="3022430" cy="2639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400" i="1">
                          <a:latin typeface="Cambria Math" panose="02040503050406030204" pitchFamily="18" charset="0"/>
                        </a:rPr>
                        <m:t>𝑣</m:t>
                      </m:r>
                      <m:r>
                        <a:rPr lang="en-AU" sz="2400" i="1">
                          <a:latin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rPr>
                            <m:t>2</m:t>
                          </m:r>
                          <m:r>
                            <a:rPr lang="en-AU" sz="2400" i="1">
                              <a:latin typeface="Cambria Math" panose="02040503050406030204" pitchFamily="18" charset="0"/>
                              <a:ea typeface="Cambria Math" panose="02040503050406030204" pitchFamily="18" charset="0"/>
                            </a:rPr>
                            <m:t>𝜋</m:t>
                          </m:r>
                          <m:r>
                            <a:rPr lang="en-AU" sz="2400" i="1">
                              <a:latin typeface="Cambria Math" panose="02040503050406030204" pitchFamily="18" charset="0"/>
                              <a:ea typeface="Cambria Math" panose="02040503050406030204" pitchFamily="18" charset="0"/>
                            </a:rPr>
                            <m:t>𝑟</m:t>
                          </m:r>
                        </m:num>
                        <m:den>
                          <m:r>
                            <a:rPr lang="en-AU" sz="2400" i="1">
                              <a:latin typeface="Cambria Math" panose="02040503050406030204" pitchFamily="18" charset="0"/>
                              <a:ea typeface="Cambria Math" panose="02040503050406030204" pitchFamily="18" charset="0"/>
                            </a:rPr>
                            <m:t>𝑇</m:t>
                          </m:r>
                        </m:den>
                      </m:f>
                    </m:oMath>
                  </m:oMathPara>
                </a14:m>
                <a:endParaRPr lang="en-AU" sz="2400" dirty="0">
                  <a:ea typeface="Cambria Math" panose="02040503050406030204" pitchFamily="18" charset="0"/>
                </a:endParaRPr>
              </a:p>
              <a:p>
                <a:endParaRPr lang="en-AU" sz="2400" dirty="0"/>
              </a:p>
              <a:p>
                <a:pPr/>
                <a14:m>
                  <m:oMathPara xmlns:m="http://schemas.openxmlformats.org/officeDocument/2006/math">
                    <m:oMathParaPr>
                      <m:jc m:val="centerGroup"/>
                    </m:oMathParaPr>
                    <m:oMath xmlns:m="http://schemas.openxmlformats.org/officeDocument/2006/math">
                      <m:r>
                        <a:rPr lang="en-AU" sz="2400" i="1">
                          <a:latin typeface="Cambria Math" panose="02040503050406030204" pitchFamily="18" charset="0"/>
                        </a:rPr>
                        <m:t>𝑣</m:t>
                      </m:r>
                      <m:r>
                        <a:rPr lang="en-AU" sz="2400" i="1">
                          <a:latin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rPr>
                            <m:t>2</m:t>
                          </m:r>
                          <m:r>
                            <a:rPr lang="en-AU" sz="2400" i="1">
                              <a:latin typeface="Cambria Math" panose="02040503050406030204" pitchFamily="18" charset="0"/>
                              <a:ea typeface="Cambria Math" panose="02040503050406030204" pitchFamily="18" charset="0"/>
                            </a:rPr>
                            <m:t>𝜋</m:t>
                          </m:r>
                          <m:r>
                            <a:rPr lang="en-AU" sz="2400" i="1">
                              <a:latin typeface="Cambria Math" panose="02040503050406030204" pitchFamily="18" charset="0"/>
                              <a:ea typeface="Cambria Math" panose="02040503050406030204" pitchFamily="18" charset="0"/>
                            </a:rPr>
                            <m:t> </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 4.22</m:t>
                          </m:r>
                          <m:r>
                            <a:rPr lang="en-AU" sz="2400" i="1">
                              <a:latin typeface="Cambria Math" panose="02040503050406030204" pitchFamily="18" charset="0"/>
                              <a:ea typeface="Cambria Math" panose="02040503050406030204" pitchFamily="18" charset="0"/>
                            </a:rPr>
                            <m:t>𝑥</m:t>
                          </m:r>
                          <m:sSup>
                            <m:sSupPr>
                              <m:ctrlPr>
                                <a:rPr lang="en-AU" sz="2400" i="1">
                                  <a:latin typeface="Cambria Math" panose="02040503050406030204" pitchFamily="18" charset="0"/>
                                  <a:ea typeface="Cambria Math" panose="02040503050406030204" pitchFamily="18" charset="0"/>
                                </a:rPr>
                              </m:ctrlPr>
                            </m:sSupPr>
                            <m:e>
                              <m:r>
                                <a:rPr lang="en-AU" sz="2400" i="1">
                                  <a:latin typeface="Cambria Math" panose="02040503050406030204" pitchFamily="18" charset="0"/>
                                  <a:ea typeface="Cambria Math" panose="02040503050406030204" pitchFamily="18" charset="0"/>
                                </a:rPr>
                                <m:t>10</m:t>
                              </m:r>
                            </m:e>
                            <m:sup>
                              <m:r>
                                <a:rPr lang="en-AU" sz="2400" i="1">
                                  <a:latin typeface="Cambria Math" panose="02040503050406030204" pitchFamily="18" charset="0"/>
                                  <a:ea typeface="Cambria Math" panose="02040503050406030204" pitchFamily="18" charset="0"/>
                                </a:rPr>
                                <m:t>7</m:t>
                              </m:r>
                            </m:sup>
                          </m:sSup>
                        </m:num>
                        <m:den>
                          <m:r>
                            <a:rPr lang="en-AU" sz="2400" i="1">
                              <a:latin typeface="Cambria Math" panose="02040503050406030204" pitchFamily="18" charset="0"/>
                              <a:ea typeface="Cambria Math" panose="02040503050406030204" pitchFamily="18" charset="0"/>
                            </a:rPr>
                            <m:t>86400</m:t>
                          </m:r>
                        </m:den>
                      </m:f>
                    </m:oMath>
                  </m:oMathPara>
                </a14:m>
                <a:endParaRPr lang="en-AU" sz="2400" dirty="0">
                  <a:ea typeface="Cambria Math" panose="02040503050406030204" pitchFamily="18" charset="0"/>
                </a:endParaRPr>
              </a:p>
              <a:p>
                <a:endParaRPr lang="en-AU" sz="2400" dirty="0"/>
              </a:p>
              <a:p>
                <a:pPr/>
                <a14:m>
                  <m:oMathPara xmlns:m="http://schemas.openxmlformats.org/officeDocument/2006/math">
                    <m:oMathParaPr>
                      <m:jc m:val="centerGroup"/>
                    </m:oMathParaPr>
                    <m:oMath xmlns:m="http://schemas.openxmlformats.org/officeDocument/2006/math">
                      <m:r>
                        <a:rPr lang="en-AU" sz="2400" b="1" i="1">
                          <a:solidFill>
                            <a:srgbClr val="FF0000"/>
                          </a:solidFill>
                          <a:latin typeface="Cambria Math" panose="02040503050406030204" pitchFamily="18" charset="0"/>
                        </a:rPr>
                        <m:t>𝒗</m:t>
                      </m:r>
                      <m:r>
                        <a:rPr lang="en-AU" sz="2400" b="1" i="1">
                          <a:solidFill>
                            <a:srgbClr val="FF0000"/>
                          </a:solidFill>
                          <a:latin typeface="Cambria Math" panose="02040503050406030204" pitchFamily="18" charset="0"/>
                        </a:rPr>
                        <m:t>=</m:t>
                      </m:r>
                      <m:r>
                        <a:rPr lang="en-AU" sz="2400" b="1" i="1">
                          <a:solidFill>
                            <a:srgbClr val="FF0000"/>
                          </a:solidFill>
                          <a:latin typeface="Cambria Math" panose="02040503050406030204" pitchFamily="18" charset="0"/>
                        </a:rPr>
                        <m:t>𝟑</m:t>
                      </m:r>
                      <m:r>
                        <a:rPr lang="en-AU" sz="2400" b="1" i="1">
                          <a:solidFill>
                            <a:srgbClr val="FF0000"/>
                          </a:solidFill>
                          <a:latin typeface="Cambria Math" panose="02040503050406030204" pitchFamily="18" charset="0"/>
                        </a:rPr>
                        <m:t>.</m:t>
                      </m:r>
                      <m:r>
                        <a:rPr lang="en-AU" sz="2400" b="1" i="1">
                          <a:solidFill>
                            <a:srgbClr val="FF0000"/>
                          </a:solidFill>
                          <a:latin typeface="Cambria Math" panose="02040503050406030204" pitchFamily="18" charset="0"/>
                        </a:rPr>
                        <m:t>𝟎𝟕</m:t>
                      </m:r>
                      <m:r>
                        <a:rPr lang="en-AU" sz="2400" b="1" i="1">
                          <a:solidFill>
                            <a:srgbClr val="FF0000"/>
                          </a:solidFill>
                          <a:latin typeface="Cambria Math" panose="02040503050406030204" pitchFamily="18" charset="0"/>
                        </a:rPr>
                        <m:t>𝒙</m:t>
                      </m:r>
                      <m:sSup>
                        <m:sSupPr>
                          <m:ctrlPr>
                            <a:rPr lang="en-AU" sz="2400" b="1" i="1">
                              <a:solidFill>
                                <a:srgbClr val="FF0000"/>
                              </a:solidFill>
                              <a:latin typeface="Cambria Math" panose="02040503050406030204" pitchFamily="18" charset="0"/>
                            </a:rPr>
                          </m:ctrlPr>
                        </m:sSupPr>
                        <m:e>
                          <m:r>
                            <a:rPr lang="en-AU" sz="2400" b="1" i="1">
                              <a:solidFill>
                                <a:srgbClr val="FF0000"/>
                              </a:solidFill>
                              <a:latin typeface="Cambria Math" panose="02040503050406030204" pitchFamily="18" charset="0"/>
                            </a:rPr>
                            <m:t>𝟏𝟎</m:t>
                          </m:r>
                        </m:e>
                        <m:sup>
                          <m:r>
                            <a:rPr lang="en-AU" sz="2400" b="1" i="1">
                              <a:solidFill>
                                <a:srgbClr val="FF0000"/>
                              </a:solidFill>
                              <a:latin typeface="Cambria Math" panose="02040503050406030204" pitchFamily="18" charset="0"/>
                            </a:rPr>
                            <m:t>𝟑</m:t>
                          </m:r>
                        </m:sup>
                      </m:sSup>
                      <m:r>
                        <a:rPr lang="en-AU" sz="2400" b="1" i="1">
                          <a:solidFill>
                            <a:srgbClr val="FF0000"/>
                          </a:solidFill>
                          <a:latin typeface="Cambria Math" panose="02040503050406030204" pitchFamily="18" charset="0"/>
                        </a:rPr>
                        <m:t>𝒎</m:t>
                      </m:r>
                      <m:sSup>
                        <m:sSupPr>
                          <m:ctrlPr>
                            <a:rPr lang="en-AU" sz="2400" b="1" i="1">
                              <a:solidFill>
                                <a:srgbClr val="FF0000"/>
                              </a:solidFill>
                              <a:latin typeface="Cambria Math" panose="02040503050406030204" pitchFamily="18" charset="0"/>
                            </a:rPr>
                          </m:ctrlPr>
                        </m:sSupPr>
                        <m:e>
                          <m:r>
                            <a:rPr lang="en-AU" sz="2400" b="1" i="1">
                              <a:solidFill>
                                <a:srgbClr val="FF0000"/>
                              </a:solidFill>
                              <a:latin typeface="Cambria Math" panose="02040503050406030204" pitchFamily="18" charset="0"/>
                            </a:rPr>
                            <m:t>𝒔</m:t>
                          </m:r>
                        </m:e>
                        <m:sup>
                          <m:r>
                            <a:rPr lang="en-AU" sz="2400" b="1" i="1">
                              <a:solidFill>
                                <a:srgbClr val="FF0000"/>
                              </a:solidFill>
                              <a:latin typeface="Cambria Math" panose="02040503050406030204" pitchFamily="18" charset="0"/>
                            </a:rPr>
                            <m:t>−</m:t>
                          </m:r>
                          <m:r>
                            <a:rPr lang="en-AU" sz="2400" b="1" i="1">
                              <a:solidFill>
                                <a:srgbClr val="FF0000"/>
                              </a:solidFill>
                              <a:latin typeface="Cambria Math" panose="02040503050406030204" pitchFamily="18" charset="0"/>
                            </a:rPr>
                            <m:t>𝟏</m:t>
                          </m:r>
                        </m:sup>
                      </m:sSup>
                    </m:oMath>
                  </m:oMathPara>
                </a14:m>
                <a:endParaRPr lang="en-AU" b="1" dirty="0"/>
              </a:p>
            </p:txBody>
          </p:sp>
        </mc:Choice>
        <mc:Fallback xmlns="">
          <p:sp>
            <p:nvSpPr>
              <p:cNvPr id="4" name="TextBox 3"/>
              <p:cNvSpPr txBox="1">
                <a:spLocks noRot="1" noChangeAspect="1" noMove="1" noResize="1" noEditPoints="1" noAdjustHandles="1" noChangeArrowheads="1" noChangeShapeType="1" noTextEdit="1"/>
              </p:cNvSpPr>
              <p:nvPr/>
            </p:nvSpPr>
            <p:spPr>
              <a:xfrm>
                <a:off x="6028511" y="2357775"/>
                <a:ext cx="2966325" cy="2639120"/>
              </a:xfrm>
              <a:prstGeom prst="rect">
                <a:avLst/>
              </a:prstGeom>
              <a:blipFill rotWithShape="0">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6397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809626"/>
            <a:ext cx="8229600" cy="608013"/>
          </a:xfrm>
        </p:spPr>
        <p:txBody>
          <a:bodyPr/>
          <a:lstStyle/>
          <a:p>
            <a:pPr eaLnBrk="1" hangingPunct="1"/>
            <a:r>
              <a:rPr lang="en-US" altLang="en-US" smtClean="0"/>
              <a:t>Some famous satellites</a:t>
            </a:r>
            <a:endParaRPr lang="en-GB" altLang="en-US"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640" y="1700809"/>
            <a:ext cx="6048672" cy="4672599"/>
          </a:xfrm>
          <a:prstGeom prst="rect">
            <a:avLst/>
          </a:prstGeom>
        </p:spPr>
      </p:pic>
    </p:spTree>
    <p:extLst>
      <p:ext uri="{BB962C8B-B14F-4D97-AF65-F5344CB8AC3E}">
        <p14:creationId xmlns:p14="http://schemas.microsoft.com/office/powerpoint/2010/main" val="17504030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p:txBody>
          <a:bodyPr/>
          <a:lstStyle/>
          <a:p>
            <a:pPr eaLnBrk="1" hangingPunct="1"/>
            <a:endParaRPr lang="en-US" altLang="en-US" smtClean="0"/>
          </a:p>
        </p:txBody>
      </p:sp>
      <p:pic>
        <p:nvPicPr>
          <p:cNvPr id="28675" name="Picture 4" descr="Sputnik_a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95439"/>
            <a:ext cx="58991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a:xfrm>
            <a:off x="1981200" y="809626"/>
            <a:ext cx="8229600" cy="608013"/>
          </a:xfrm>
        </p:spPr>
        <p:txBody>
          <a:bodyPr/>
          <a:lstStyle/>
          <a:p>
            <a:pPr eaLnBrk="1" hangingPunct="1"/>
            <a:r>
              <a:rPr lang="en-US" altLang="en-US" smtClean="0"/>
              <a:t>Sputnik (4</a:t>
            </a:r>
            <a:r>
              <a:rPr lang="en-US" altLang="en-US" baseline="30000" smtClean="0"/>
              <a:t>th</a:t>
            </a:r>
            <a:r>
              <a:rPr lang="en-US" altLang="en-US" smtClean="0"/>
              <a:t> October 1957)</a:t>
            </a:r>
            <a:endParaRPr lang="en-GB" altLang="en-US" smtClean="0"/>
          </a:p>
        </p:txBody>
      </p:sp>
    </p:spTree>
    <p:extLst>
      <p:ext uri="{BB962C8B-B14F-4D97-AF65-F5344CB8AC3E}">
        <p14:creationId xmlns:p14="http://schemas.microsoft.com/office/powerpoint/2010/main" val="13547663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Sputnik_a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1814" y="3538539"/>
            <a:ext cx="3614737"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p:cNvSpPr>
            <a:spLocks noGrp="1" noChangeArrowheads="1"/>
          </p:cNvSpPr>
          <p:nvPr>
            <p:ph type="title"/>
          </p:nvPr>
        </p:nvSpPr>
        <p:spPr>
          <a:xfrm>
            <a:off x="1981200" y="809626"/>
            <a:ext cx="8229600" cy="608013"/>
          </a:xfrm>
        </p:spPr>
        <p:txBody>
          <a:bodyPr/>
          <a:lstStyle/>
          <a:p>
            <a:pPr eaLnBrk="1" hangingPunct="1"/>
            <a:r>
              <a:rPr lang="en-US" altLang="en-US" smtClean="0"/>
              <a:t>Sputnik (4</a:t>
            </a:r>
            <a:r>
              <a:rPr lang="en-US" altLang="en-US" baseline="30000" smtClean="0"/>
              <a:t>th</a:t>
            </a:r>
            <a:r>
              <a:rPr lang="en-US" altLang="en-US" smtClean="0"/>
              <a:t> October 1957)</a:t>
            </a:r>
            <a:endParaRPr lang="en-GB" altLang="en-US" smtClean="0"/>
          </a:p>
        </p:txBody>
      </p:sp>
      <p:sp>
        <p:nvSpPr>
          <p:cNvPr id="29700" name="Rectangle 3"/>
          <p:cNvSpPr>
            <a:spLocks noGrp="1" noChangeArrowheads="1"/>
          </p:cNvSpPr>
          <p:nvPr>
            <p:ph type="body" idx="1"/>
          </p:nvPr>
        </p:nvSpPr>
        <p:spPr/>
        <p:txBody>
          <a:bodyPr/>
          <a:lstStyle/>
          <a:p>
            <a:pPr eaLnBrk="1" hangingPunct="1"/>
            <a:r>
              <a:rPr lang="en-US" altLang="en-US" smtClean="0">
                <a:solidFill>
                  <a:schemeClr val="tx2"/>
                </a:solidFill>
              </a:rPr>
              <a:t>Russian</a:t>
            </a:r>
          </a:p>
          <a:p>
            <a:pPr eaLnBrk="1" hangingPunct="1"/>
            <a:r>
              <a:rPr lang="en-US" altLang="en-US" smtClean="0">
                <a:solidFill>
                  <a:schemeClr val="tx2"/>
                </a:solidFill>
              </a:rPr>
              <a:t>84 kg, 58cm diameter</a:t>
            </a:r>
          </a:p>
          <a:p>
            <a:pPr eaLnBrk="1" hangingPunct="1"/>
            <a:r>
              <a:rPr lang="en-US" altLang="en-US" smtClean="0">
                <a:solidFill>
                  <a:schemeClr val="tx2"/>
                </a:solidFill>
              </a:rPr>
              <a:t>800km above the earth</a:t>
            </a:r>
          </a:p>
          <a:p>
            <a:pPr eaLnBrk="1" hangingPunct="1"/>
            <a:r>
              <a:rPr lang="en-US" altLang="en-US" smtClean="0">
                <a:solidFill>
                  <a:schemeClr val="tx2"/>
                </a:solidFill>
              </a:rPr>
              <a:t>30 000km/h</a:t>
            </a:r>
          </a:p>
          <a:p>
            <a:pPr eaLnBrk="1" hangingPunct="1"/>
            <a:r>
              <a:rPr lang="en-US" altLang="en-US" smtClean="0">
                <a:solidFill>
                  <a:schemeClr val="tx2"/>
                </a:solidFill>
              </a:rPr>
              <a:t>Orbited every 90 mins</a:t>
            </a:r>
          </a:p>
          <a:p>
            <a:pPr eaLnBrk="1" hangingPunct="1"/>
            <a:r>
              <a:rPr lang="en-US" altLang="en-US" smtClean="0">
                <a:solidFill>
                  <a:schemeClr val="tx2"/>
                </a:solidFill>
              </a:rPr>
              <a:t>Fell after 92 days</a:t>
            </a:r>
          </a:p>
        </p:txBody>
      </p:sp>
    </p:spTree>
    <p:extLst>
      <p:ext uri="{BB962C8B-B14F-4D97-AF65-F5344CB8AC3E}">
        <p14:creationId xmlns:p14="http://schemas.microsoft.com/office/powerpoint/2010/main" val="2282613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occer p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338514"/>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a:xfrm>
            <a:off x="1981200" y="857250"/>
            <a:ext cx="8229600" cy="560388"/>
          </a:xfrm>
        </p:spPr>
        <p:txBody>
          <a:bodyPr/>
          <a:lstStyle/>
          <a:p>
            <a:pPr eaLnBrk="1" hangingPunct="1"/>
            <a:r>
              <a:rPr lang="en-US" altLang="en-US" sz="4000"/>
              <a:t>Small cannon?</a:t>
            </a:r>
            <a:endParaRPr lang="en-GB" altLang="en-US" sz="4000"/>
          </a:p>
        </p:txBody>
      </p:sp>
      <p:sp>
        <p:nvSpPr>
          <p:cNvPr id="10244" name="Rectangle 4"/>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3"/>
              </a:rPr>
              <a:t>   </a:t>
            </a:r>
            <a:endParaRPr lang="en-GB" altLang="en-US" smtClean="0">
              <a:solidFill>
                <a:srgbClr val="000000"/>
              </a:solidFill>
              <a:cs typeface="Arial" panose="020B0604020202020204" pitchFamily="34" charset="0"/>
            </a:endParaRPr>
          </a:p>
        </p:txBody>
      </p:sp>
      <p:grpSp>
        <p:nvGrpSpPr>
          <p:cNvPr id="10245" name="Group 5"/>
          <p:cNvGrpSpPr>
            <a:grpSpLocks/>
          </p:cNvGrpSpPr>
          <p:nvPr/>
        </p:nvGrpSpPr>
        <p:grpSpPr bwMode="auto">
          <a:xfrm>
            <a:off x="2611439" y="3659188"/>
            <a:ext cx="642937" cy="322262"/>
            <a:chOff x="685" y="2055"/>
            <a:chExt cx="1168" cy="453"/>
          </a:xfrm>
        </p:grpSpPr>
        <p:sp>
          <p:nvSpPr>
            <p:cNvPr id="10252" name="Rectangle 6"/>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53" name="Rectangle 7"/>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54" name="Rectangle 8"/>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0246" name="Line 9"/>
          <p:cNvSpPr>
            <a:spLocks noChangeShapeType="1"/>
          </p:cNvSpPr>
          <p:nvPr/>
        </p:nvSpPr>
        <p:spPr bwMode="auto">
          <a:xfrm>
            <a:off x="2290764" y="4003675"/>
            <a:ext cx="766127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
        <p:nvSpPr>
          <p:cNvPr id="10247" name="Oval 10"/>
          <p:cNvSpPr>
            <a:spLocks noChangeArrowheads="1"/>
          </p:cNvSpPr>
          <p:nvPr/>
        </p:nvSpPr>
        <p:spPr bwMode="auto">
          <a:xfrm>
            <a:off x="2709864" y="3286125"/>
            <a:ext cx="555625" cy="357188"/>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8" name="Rectangle 11"/>
          <p:cNvSpPr>
            <a:spLocks noChangeArrowheads="1"/>
          </p:cNvSpPr>
          <p:nvPr/>
        </p:nvSpPr>
        <p:spPr bwMode="auto">
          <a:xfrm>
            <a:off x="3143250" y="3224214"/>
            <a:ext cx="173038" cy="407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9" name="Oval 12"/>
          <p:cNvSpPr>
            <a:spLocks noChangeArrowheads="1"/>
          </p:cNvSpPr>
          <p:nvPr/>
        </p:nvSpPr>
        <p:spPr bwMode="auto">
          <a:xfrm>
            <a:off x="3130550" y="3482975"/>
            <a:ext cx="185738" cy="88900"/>
          </a:xfrm>
          <a:prstGeom prst="ellipse">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50" name="Oval 13"/>
          <p:cNvSpPr>
            <a:spLocks noChangeArrowheads="1"/>
          </p:cNvSpPr>
          <p:nvPr/>
        </p:nvSpPr>
        <p:spPr bwMode="auto">
          <a:xfrm>
            <a:off x="3121025" y="3351213"/>
            <a:ext cx="185738" cy="88900"/>
          </a:xfrm>
          <a:prstGeom prst="ellipse">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51" name="AutoShape 14"/>
          <p:cNvSpPr>
            <a:spLocks noChangeArrowheads="1"/>
          </p:cNvSpPr>
          <p:nvPr/>
        </p:nvSpPr>
        <p:spPr bwMode="auto">
          <a:xfrm>
            <a:off x="3378201" y="2484439"/>
            <a:ext cx="987425" cy="479425"/>
          </a:xfrm>
          <a:prstGeom prst="wedgeRoundRectCallout">
            <a:avLst>
              <a:gd name="adj1" fmla="val -56269"/>
              <a:gd name="adj2" fmla="val 127481"/>
              <a:gd name="adj3" fmla="val 1666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Verdana" panose="020B0604030504040204" pitchFamily="34" charset="0"/>
                <a:cs typeface="Times New Roman" panose="02020603050405020304" pitchFamily="18" charset="0"/>
              </a:rPr>
              <a:t>Woof! (help)</a:t>
            </a:r>
            <a:endParaRPr lang="en-GB" altLang="en-US" sz="1200">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p:txBody>
          <a:bodyPr/>
          <a:lstStyle/>
          <a:p>
            <a:pPr eaLnBrk="1" hangingPunct="1"/>
            <a:endParaRPr lang="en-US" altLang="en-US" smtClean="0"/>
          </a:p>
        </p:txBody>
      </p:sp>
      <p:pic>
        <p:nvPicPr>
          <p:cNvPr id="30723" name="Picture 4" descr="laika-sputnik-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1571626"/>
            <a:ext cx="65055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2"/>
          <p:cNvSpPr>
            <a:spLocks noGrp="1" noChangeArrowheads="1"/>
          </p:cNvSpPr>
          <p:nvPr>
            <p:ph type="title"/>
          </p:nvPr>
        </p:nvSpPr>
        <p:spPr>
          <a:xfrm>
            <a:off x="1981200" y="809626"/>
            <a:ext cx="8229600" cy="608013"/>
          </a:xfrm>
        </p:spPr>
        <p:txBody>
          <a:bodyPr/>
          <a:lstStyle/>
          <a:p>
            <a:pPr eaLnBrk="1" hangingPunct="1"/>
            <a:r>
              <a:rPr lang="en-US" altLang="en-US" smtClean="0"/>
              <a:t>Sputnik 2 (a month later)</a:t>
            </a:r>
            <a:endParaRPr lang="en-GB" altLang="en-US" smtClean="0"/>
          </a:p>
        </p:txBody>
      </p:sp>
    </p:spTree>
    <p:extLst>
      <p:ext uri="{BB962C8B-B14F-4D97-AF65-F5344CB8AC3E}">
        <p14:creationId xmlns:p14="http://schemas.microsoft.com/office/powerpoint/2010/main" val="6486425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body" idx="1"/>
          </p:nvPr>
        </p:nvSpPr>
        <p:spPr/>
        <p:txBody>
          <a:bodyPr/>
          <a:lstStyle/>
          <a:p>
            <a:pPr eaLnBrk="1" hangingPunct="1"/>
            <a:r>
              <a:rPr lang="en-US" altLang="en-US" dirty="0" smtClean="0">
                <a:solidFill>
                  <a:schemeClr val="tx2"/>
                </a:solidFill>
              </a:rPr>
              <a:t>450 kg</a:t>
            </a:r>
          </a:p>
          <a:p>
            <a:pPr eaLnBrk="1" hangingPunct="1"/>
            <a:r>
              <a:rPr lang="en-US" altLang="en-US" dirty="0" smtClean="0">
                <a:solidFill>
                  <a:schemeClr val="tx2"/>
                </a:solidFill>
              </a:rPr>
              <a:t>Carried a dog! (</a:t>
            </a:r>
            <a:r>
              <a:rPr lang="en-US" altLang="en-US" dirty="0" err="1" smtClean="0">
                <a:solidFill>
                  <a:schemeClr val="tx2"/>
                </a:solidFill>
              </a:rPr>
              <a:t>Laika</a:t>
            </a:r>
            <a:r>
              <a:rPr lang="en-US" altLang="en-US" dirty="0" smtClean="0">
                <a:solidFill>
                  <a:schemeClr val="tx2"/>
                </a:solidFill>
              </a:rPr>
              <a:t>)</a:t>
            </a:r>
          </a:p>
          <a:p>
            <a:pPr eaLnBrk="1" hangingPunct="1"/>
            <a:r>
              <a:rPr lang="en-US" altLang="en-US" dirty="0" err="1" smtClean="0">
                <a:solidFill>
                  <a:schemeClr val="tx2"/>
                </a:solidFill>
              </a:rPr>
              <a:t>Laika</a:t>
            </a:r>
            <a:r>
              <a:rPr lang="en-US" altLang="en-US" dirty="0" smtClean="0">
                <a:solidFill>
                  <a:schemeClr val="tx2"/>
                </a:solidFill>
              </a:rPr>
              <a:t> is believed to have died from overheating in the cabin a few hours after launch</a:t>
            </a:r>
            <a:endParaRPr lang="en-GB" altLang="en-US" dirty="0" smtClean="0">
              <a:solidFill>
                <a:schemeClr val="tx2"/>
              </a:solidFill>
            </a:endParaRPr>
          </a:p>
        </p:txBody>
      </p:sp>
      <p:pic>
        <p:nvPicPr>
          <p:cNvPr id="31746" name="Picture 4" descr="laika-sputnik-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6149" y="3936434"/>
            <a:ext cx="3893963" cy="292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AutoShape 5"/>
          <p:cNvSpPr>
            <a:spLocks noChangeArrowheads="1"/>
          </p:cNvSpPr>
          <p:nvPr/>
        </p:nvSpPr>
        <p:spPr bwMode="auto">
          <a:xfrm>
            <a:off x="1703513" y="4533121"/>
            <a:ext cx="3480693" cy="1728191"/>
          </a:xfrm>
          <a:prstGeom prst="wedgeRoundRectCallout">
            <a:avLst>
              <a:gd name="adj1" fmla="val 115164"/>
              <a:gd name="adj2" fmla="val -10908"/>
              <a:gd name="adj3" fmla="val 1666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GB" altLang="en-US" sz="2400" dirty="0">
                <a:latin typeface="Verdana" panose="020B0604030504040204" pitchFamily="34" charset="0"/>
                <a:cs typeface="Times New Roman" panose="02020603050405020304" pitchFamily="18" charset="0"/>
              </a:rPr>
              <a:t>Your teacher isn’t the only one who launches dogs into space.</a:t>
            </a:r>
          </a:p>
        </p:txBody>
      </p:sp>
      <p:sp>
        <p:nvSpPr>
          <p:cNvPr id="31749" name="Rectangle 2"/>
          <p:cNvSpPr>
            <a:spLocks noGrp="1" noChangeArrowheads="1"/>
          </p:cNvSpPr>
          <p:nvPr>
            <p:ph type="title"/>
          </p:nvPr>
        </p:nvSpPr>
        <p:spPr>
          <a:xfrm>
            <a:off x="1981200" y="809626"/>
            <a:ext cx="8229600" cy="608013"/>
          </a:xfrm>
        </p:spPr>
        <p:txBody>
          <a:bodyPr/>
          <a:lstStyle/>
          <a:p>
            <a:pPr eaLnBrk="1" hangingPunct="1"/>
            <a:r>
              <a:rPr lang="en-US" altLang="en-US" smtClean="0"/>
              <a:t>Sputnik 2 (a month later)</a:t>
            </a:r>
            <a:endParaRPr lang="en-GB" altLang="en-US" smtClean="0"/>
          </a:p>
        </p:txBody>
      </p:sp>
    </p:spTree>
    <p:extLst>
      <p:ext uri="{BB962C8B-B14F-4D97-AF65-F5344CB8AC3E}">
        <p14:creationId xmlns:p14="http://schemas.microsoft.com/office/powerpoint/2010/main" val="40396814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hstorbit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677" y="1916832"/>
            <a:ext cx="5276371"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Grp="1" noChangeArrowheads="1"/>
          </p:cNvSpPr>
          <p:nvPr>
            <p:ph type="body" idx="1"/>
          </p:nvPr>
        </p:nvSpPr>
        <p:spPr>
          <a:xfrm>
            <a:off x="1631504" y="1916833"/>
            <a:ext cx="3565172" cy="4525963"/>
          </a:xfrm>
        </p:spPr>
        <p:txBody>
          <a:bodyPr/>
          <a:lstStyle/>
          <a:p>
            <a:pPr eaLnBrk="1" hangingPunct="1">
              <a:spcBef>
                <a:spcPct val="0"/>
              </a:spcBef>
              <a:defRPr/>
            </a:pPr>
            <a:r>
              <a:rPr lang="en-US" altLang="en-US" sz="2800" dirty="0">
                <a:solidFill>
                  <a:schemeClr val="tx2"/>
                </a:solidFill>
                <a:ea typeface="+mj-ea"/>
                <a:cs typeface="+mj-cs"/>
              </a:rPr>
              <a:t>Launched in 1990</a:t>
            </a:r>
          </a:p>
          <a:p>
            <a:pPr eaLnBrk="1" hangingPunct="1">
              <a:spcBef>
                <a:spcPct val="0"/>
              </a:spcBef>
              <a:defRPr/>
            </a:pPr>
            <a:r>
              <a:rPr lang="en-US" altLang="en-US" sz="2800" dirty="0">
                <a:solidFill>
                  <a:schemeClr val="tx2"/>
                </a:solidFill>
                <a:ea typeface="+mj-ea"/>
                <a:cs typeface="+mj-cs"/>
              </a:rPr>
              <a:t>13.1m long</a:t>
            </a:r>
          </a:p>
          <a:p>
            <a:pPr eaLnBrk="1" hangingPunct="1">
              <a:spcBef>
                <a:spcPct val="0"/>
              </a:spcBef>
              <a:defRPr/>
            </a:pPr>
            <a:r>
              <a:rPr lang="en-US" altLang="en-US" sz="2800" dirty="0">
                <a:solidFill>
                  <a:schemeClr val="tx2"/>
                </a:solidFill>
                <a:ea typeface="+mj-ea"/>
                <a:cs typeface="+mj-cs"/>
              </a:rPr>
              <a:t>Gets better images than bigger telescopes on the Earth because it doesn’t have to deal with atmospheric distortion.</a:t>
            </a:r>
            <a:endParaRPr lang="en-GB" altLang="en-US" sz="2800" dirty="0">
              <a:solidFill>
                <a:schemeClr val="tx2"/>
              </a:solidFill>
              <a:ea typeface="+mj-ea"/>
              <a:cs typeface="+mj-cs"/>
            </a:endParaRPr>
          </a:p>
        </p:txBody>
      </p:sp>
      <p:sp>
        <p:nvSpPr>
          <p:cNvPr id="33796" name="Rectangle 2"/>
          <p:cNvSpPr>
            <a:spLocks noGrp="1" noChangeArrowheads="1"/>
          </p:cNvSpPr>
          <p:nvPr>
            <p:ph type="title"/>
          </p:nvPr>
        </p:nvSpPr>
        <p:spPr>
          <a:xfrm>
            <a:off x="1981200" y="809626"/>
            <a:ext cx="8229600" cy="608013"/>
          </a:xfrm>
        </p:spPr>
        <p:txBody>
          <a:bodyPr/>
          <a:lstStyle/>
          <a:p>
            <a:pPr eaLnBrk="1" hangingPunct="1"/>
            <a:r>
              <a:rPr lang="en-US" altLang="en-US" smtClean="0"/>
              <a:t>Hubble Space telescope</a:t>
            </a:r>
            <a:endParaRPr lang="en-GB" altLang="en-US" smtClean="0"/>
          </a:p>
        </p:txBody>
      </p:sp>
    </p:spTree>
    <p:extLst>
      <p:ext uri="{BB962C8B-B14F-4D97-AF65-F5344CB8AC3E}">
        <p14:creationId xmlns:p14="http://schemas.microsoft.com/office/powerpoint/2010/main" val="6983557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981200" y="906464"/>
            <a:ext cx="8229600" cy="511175"/>
          </a:xfrm>
        </p:spPr>
        <p:txBody>
          <a:bodyPr/>
          <a:lstStyle/>
          <a:p>
            <a:pPr eaLnBrk="1" hangingPunct="1"/>
            <a:r>
              <a:rPr lang="en-US" altLang="en-US" sz="3600"/>
              <a:t>Now go do some text questions!</a:t>
            </a:r>
            <a:endParaRPr lang="en-GB" altLang="en-US" sz="3600"/>
          </a:p>
        </p:txBody>
      </p:sp>
      <p:pic>
        <p:nvPicPr>
          <p:cNvPr id="67587" name="Picture 4" descr="276681175_f9e37919f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1" y="1720851"/>
            <a:ext cx="6888163"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AutoShape 5"/>
          <p:cNvSpPr>
            <a:spLocks noChangeArrowheads="1"/>
          </p:cNvSpPr>
          <p:nvPr/>
        </p:nvSpPr>
        <p:spPr bwMode="auto">
          <a:xfrm>
            <a:off x="2001839" y="4637089"/>
            <a:ext cx="2282825" cy="1201737"/>
          </a:xfrm>
          <a:prstGeom prst="wedgeRoundRectCallout">
            <a:avLst>
              <a:gd name="adj1" fmla="val 142106"/>
              <a:gd name="adj2" fmla="val -20588"/>
              <a:gd name="adj3" fmla="val 16667"/>
            </a:avLst>
          </a:prstGeom>
          <a:solidFill>
            <a:srgbClr val="FFFF66"/>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AU" altLang="en-US" sz="2800"/>
              <a:t>Arrrgghhh!</a:t>
            </a:r>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0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occer p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338514"/>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a:xfrm>
            <a:off x="1981200" y="857250"/>
            <a:ext cx="8229600" cy="560388"/>
          </a:xfrm>
        </p:spPr>
        <p:txBody>
          <a:bodyPr/>
          <a:lstStyle/>
          <a:p>
            <a:pPr eaLnBrk="1" hangingPunct="1"/>
            <a:r>
              <a:rPr lang="en-US" altLang="en-US" sz="4000"/>
              <a:t>Small cannon</a:t>
            </a:r>
            <a:endParaRPr lang="en-GB" altLang="en-US" sz="4000"/>
          </a:p>
        </p:txBody>
      </p:sp>
      <p:sp>
        <p:nvSpPr>
          <p:cNvPr id="11268" name="Rectangle 4"/>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3"/>
              </a:rPr>
              <a:t>   </a:t>
            </a:r>
            <a:endParaRPr lang="en-GB" altLang="en-US" smtClean="0">
              <a:solidFill>
                <a:srgbClr val="000000"/>
              </a:solidFill>
              <a:cs typeface="Arial" panose="020B0604020202020204" pitchFamily="34" charset="0"/>
            </a:endParaRPr>
          </a:p>
        </p:txBody>
      </p:sp>
      <p:grpSp>
        <p:nvGrpSpPr>
          <p:cNvPr id="11269" name="Group 5"/>
          <p:cNvGrpSpPr>
            <a:grpSpLocks/>
          </p:cNvGrpSpPr>
          <p:nvPr/>
        </p:nvGrpSpPr>
        <p:grpSpPr bwMode="auto">
          <a:xfrm>
            <a:off x="2611439" y="3659188"/>
            <a:ext cx="642937" cy="322262"/>
            <a:chOff x="685" y="2055"/>
            <a:chExt cx="1168" cy="453"/>
          </a:xfrm>
        </p:grpSpPr>
        <p:sp>
          <p:nvSpPr>
            <p:cNvPr id="11279" name="Rectangle 6"/>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280" name="Rectangle 7"/>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281" name="Rectangle 8"/>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1270" name="Line 9"/>
          <p:cNvSpPr>
            <a:spLocks noChangeShapeType="1"/>
          </p:cNvSpPr>
          <p:nvPr/>
        </p:nvSpPr>
        <p:spPr bwMode="auto">
          <a:xfrm>
            <a:off x="2290764" y="4003675"/>
            <a:ext cx="766127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
        <p:nvSpPr>
          <p:cNvPr id="11271" name="Arc 10"/>
          <p:cNvSpPr>
            <a:spLocks/>
          </p:cNvSpPr>
          <p:nvPr/>
        </p:nvSpPr>
        <p:spPr bwMode="auto">
          <a:xfrm>
            <a:off x="3378200" y="3451226"/>
            <a:ext cx="6000750" cy="1050925"/>
          </a:xfrm>
          <a:custGeom>
            <a:avLst/>
            <a:gdLst>
              <a:gd name="T0" fmla="*/ 0 w 18902"/>
              <a:gd name="T1" fmla="*/ 0 h 21600"/>
              <a:gd name="T2" fmla="*/ 2147483646 w 18902"/>
              <a:gd name="T3" fmla="*/ 1283728533 h 21600"/>
              <a:gd name="T4" fmla="*/ 0 w 18902"/>
              <a:gd name="T5" fmla="*/ 2147483646 h 21600"/>
              <a:gd name="T6" fmla="*/ 0 60000 65536"/>
              <a:gd name="T7" fmla="*/ 0 60000 65536"/>
              <a:gd name="T8" fmla="*/ 0 60000 65536"/>
              <a:gd name="T9" fmla="*/ 0 w 18902"/>
              <a:gd name="T10" fmla="*/ 0 h 21600"/>
              <a:gd name="T11" fmla="*/ 18902 w 18902"/>
              <a:gd name="T12" fmla="*/ 21600 h 21600"/>
            </a:gdLst>
            <a:ahLst/>
            <a:cxnLst>
              <a:cxn ang="T6">
                <a:pos x="T0" y="T1"/>
              </a:cxn>
              <a:cxn ang="T7">
                <a:pos x="T2" y="T3"/>
              </a:cxn>
              <a:cxn ang="T8">
                <a:pos x="T4" y="T5"/>
              </a:cxn>
            </a:cxnLst>
            <a:rect l="T9" t="T10" r="T11" b="T12"/>
            <a:pathLst>
              <a:path w="18902" h="21600" fill="none" extrusionOk="0">
                <a:moveTo>
                  <a:pt x="-1" y="0"/>
                </a:moveTo>
                <a:cubicBezTo>
                  <a:pt x="7859" y="0"/>
                  <a:pt x="15098" y="4268"/>
                  <a:pt x="18901" y="11146"/>
                </a:cubicBezTo>
              </a:path>
              <a:path w="18902" h="21600" stroke="0" extrusionOk="0">
                <a:moveTo>
                  <a:pt x="-1" y="0"/>
                </a:moveTo>
                <a:cubicBezTo>
                  <a:pt x="7859" y="0"/>
                  <a:pt x="15098" y="4268"/>
                  <a:pt x="18901" y="11146"/>
                </a:cubicBezTo>
                <a:lnTo>
                  <a:pt x="0" y="21600"/>
                </a:lnTo>
                <a:lnTo>
                  <a:pt x="-1" y="0"/>
                </a:lnTo>
                <a:close/>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11272" name="Line 11"/>
          <p:cNvSpPr>
            <a:spLocks noChangeShapeType="1"/>
          </p:cNvSpPr>
          <p:nvPr/>
        </p:nvSpPr>
        <p:spPr bwMode="auto">
          <a:xfrm>
            <a:off x="5922964" y="3535363"/>
            <a:ext cx="1587" cy="11985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1273" name="Text Box 12"/>
          <p:cNvSpPr txBox="1">
            <a:spLocks noChangeArrowheads="1"/>
          </p:cNvSpPr>
          <p:nvPr/>
        </p:nvSpPr>
        <p:spPr bwMode="auto">
          <a:xfrm>
            <a:off x="5132389" y="4745038"/>
            <a:ext cx="1531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
        <p:nvSpPr>
          <p:cNvPr id="11274" name="Oval 13"/>
          <p:cNvSpPr>
            <a:spLocks noChangeArrowheads="1"/>
          </p:cNvSpPr>
          <p:nvPr/>
        </p:nvSpPr>
        <p:spPr bwMode="auto">
          <a:xfrm>
            <a:off x="2709864" y="3286125"/>
            <a:ext cx="555625" cy="357188"/>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275" name="Rectangle 14"/>
          <p:cNvSpPr>
            <a:spLocks noChangeArrowheads="1"/>
          </p:cNvSpPr>
          <p:nvPr/>
        </p:nvSpPr>
        <p:spPr bwMode="auto">
          <a:xfrm>
            <a:off x="3143250" y="3224214"/>
            <a:ext cx="173038" cy="407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276" name="Oval 15"/>
          <p:cNvSpPr>
            <a:spLocks noChangeArrowheads="1"/>
          </p:cNvSpPr>
          <p:nvPr/>
        </p:nvSpPr>
        <p:spPr bwMode="auto">
          <a:xfrm>
            <a:off x="3130550" y="3482975"/>
            <a:ext cx="185738" cy="88900"/>
          </a:xfrm>
          <a:prstGeom prst="ellipse">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277" name="Oval 16"/>
          <p:cNvSpPr>
            <a:spLocks noChangeArrowheads="1"/>
          </p:cNvSpPr>
          <p:nvPr/>
        </p:nvSpPr>
        <p:spPr bwMode="auto">
          <a:xfrm>
            <a:off x="3121025" y="3351213"/>
            <a:ext cx="185738" cy="88900"/>
          </a:xfrm>
          <a:prstGeom prst="ellipse">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278" name="AutoShape 17"/>
          <p:cNvSpPr>
            <a:spLocks noChangeArrowheads="1"/>
          </p:cNvSpPr>
          <p:nvPr/>
        </p:nvSpPr>
        <p:spPr bwMode="auto">
          <a:xfrm>
            <a:off x="3378201" y="2484439"/>
            <a:ext cx="987425" cy="479425"/>
          </a:xfrm>
          <a:prstGeom prst="wedgeRoundRectCallout">
            <a:avLst>
              <a:gd name="adj1" fmla="val -56269"/>
              <a:gd name="adj2" fmla="val 127481"/>
              <a:gd name="adj3" fmla="val 1666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Verdana" panose="020B0604030504040204" pitchFamily="34" charset="0"/>
                <a:cs typeface="Times New Roman" panose="02020603050405020304" pitchFamily="18" charset="0"/>
              </a:rPr>
              <a:t>Woof! (help)</a:t>
            </a:r>
            <a:endParaRPr lang="en-GB" altLang="en-US" sz="1200">
              <a:latin typeface="Verdan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81200" y="809626"/>
            <a:ext cx="8229600" cy="608013"/>
          </a:xfrm>
        </p:spPr>
        <p:txBody>
          <a:bodyPr/>
          <a:lstStyle/>
          <a:p>
            <a:pPr eaLnBrk="1" hangingPunct="1"/>
            <a:r>
              <a:rPr lang="en-US" altLang="en-US" smtClean="0"/>
              <a:t>Bigger cannon?</a:t>
            </a:r>
            <a:endParaRPr lang="en-GB" altLang="en-US" smtClean="0"/>
          </a:p>
        </p:txBody>
      </p:sp>
      <p:sp>
        <p:nvSpPr>
          <p:cNvPr id="12291" name="Rectangle 3"/>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2"/>
              </a:rPr>
              <a:t>   </a:t>
            </a:r>
            <a:endParaRPr lang="en-GB" altLang="en-US" smtClean="0">
              <a:solidFill>
                <a:srgbClr val="000000"/>
              </a:solidFill>
              <a:cs typeface="Arial" panose="020B0604020202020204" pitchFamily="34" charset="0"/>
            </a:endParaRPr>
          </a:p>
        </p:txBody>
      </p:sp>
      <p:pic>
        <p:nvPicPr>
          <p:cNvPr id="12292" name="Picture 5" descr="soccer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3484563"/>
            <a:ext cx="2571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3" name="Group 6"/>
          <p:cNvGrpSpPr>
            <a:grpSpLocks/>
          </p:cNvGrpSpPr>
          <p:nvPr/>
        </p:nvGrpSpPr>
        <p:grpSpPr bwMode="auto">
          <a:xfrm>
            <a:off x="2574926" y="3732214"/>
            <a:ext cx="504825" cy="249237"/>
            <a:chOff x="685" y="2055"/>
            <a:chExt cx="1168" cy="453"/>
          </a:xfrm>
        </p:grpSpPr>
        <p:sp>
          <p:nvSpPr>
            <p:cNvPr id="12299" name="Rectangle 7"/>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300" name="Rectangle 8"/>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301" name="Rectangle 9"/>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2294" name="Oval 11"/>
          <p:cNvSpPr>
            <a:spLocks noChangeArrowheads="1"/>
          </p:cNvSpPr>
          <p:nvPr/>
        </p:nvSpPr>
        <p:spPr bwMode="auto">
          <a:xfrm>
            <a:off x="2651125" y="3117851"/>
            <a:ext cx="755650" cy="601663"/>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295" name="Rectangle 12"/>
          <p:cNvSpPr>
            <a:spLocks noChangeArrowheads="1"/>
          </p:cNvSpPr>
          <p:nvPr/>
        </p:nvSpPr>
        <p:spPr bwMode="auto">
          <a:xfrm>
            <a:off x="3241675" y="3013075"/>
            <a:ext cx="234950" cy="687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296" name="Oval 13"/>
          <p:cNvSpPr>
            <a:spLocks noChangeArrowheads="1"/>
          </p:cNvSpPr>
          <p:nvPr/>
        </p:nvSpPr>
        <p:spPr bwMode="auto">
          <a:xfrm>
            <a:off x="3224213" y="3433763"/>
            <a:ext cx="146050" cy="68262"/>
          </a:xfrm>
          <a:prstGeom prst="ellipse">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297" name="Oval 14"/>
          <p:cNvSpPr>
            <a:spLocks noChangeArrowheads="1"/>
          </p:cNvSpPr>
          <p:nvPr/>
        </p:nvSpPr>
        <p:spPr bwMode="auto">
          <a:xfrm>
            <a:off x="3225800" y="3330575"/>
            <a:ext cx="146050" cy="69850"/>
          </a:xfrm>
          <a:prstGeom prst="ellipse">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298" name="Line 15"/>
          <p:cNvSpPr>
            <a:spLocks noChangeShapeType="1"/>
          </p:cNvSpPr>
          <p:nvPr/>
        </p:nvSpPr>
        <p:spPr bwMode="auto">
          <a:xfrm>
            <a:off x="2465389" y="4003675"/>
            <a:ext cx="75517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AU"/>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81200" y="809626"/>
            <a:ext cx="8229600" cy="608013"/>
          </a:xfrm>
        </p:spPr>
        <p:txBody>
          <a:bodyPr/>
          <a:lstStyle/>
          <a:p>
            <a:pPr eaLnBrk="1" hangingPunct="1"/>
            <a:r>
              <a:rPr lang="en-US" altLang="en-US" smtClean="0"/>
              <a:t>Bigger cannon</a:t>
            </a:r>
            <a:endParaRPr lang="en-GB" altLang="en-US" smtClean="0"/>
          </a:p>
        </p:txBody>
      </p:sp>
      <p:sp>
        <p:nvSpPr>
          <p:cNvPr id="13315" name="Rectangle 3"/>
          <p:cNvSpPr>
            <a:spLocks noGrp="1" noChangeArrowheads="1"/>
          </p:cNvSpPr>
          <p:nvPr>
            <p:ph type="body" idx="1"/>
          </p:nvPr>
        </p:nvSpPr>
        <p:spPr/>
        <p:txBody>
          <a:bodyPr/>
          <a:lstStyle/>
          <a:p>
            <a:pPr eaLnBrk="1" hangingPunct="1">
              <a:buFontTx/>
              <a:buNone/>
            </a:pPr>
            <a:r>
              <a:rPr lang="en-GB" altLang="en-US" smtClean="0">
                <a:solidFill>
                  <a:srgbClr val="000000"/>
                </a:solidFill>
                <a:cs typeface="Arial" panose="020B0604020202020204" pitchFamily="34" charset="0"/>
                <a:hlinkClick r:id="rId2"/>
              </a:rPr>
              <a:t>   </a:t>
            </a:r>
            <a:endParaRPr lang="en-GB" altLang="en-US" smtClean="0">
              <a:solidFill>
                <a:srgbClr val="000000"/>
              </a:solidFill>
              <a:cs typeface="Arial" panose="020B0604020202020204" pitchFamily="34" charset="0"/>
            </a:endParaRPr>
          </a:p>
        </p:txBody>
      </p:sp>
      <p:pic>
        <p:nvPicPr>
          <p:cNvPr id="13316" name="Picture 5" descr="soccer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3484563"/>
            <a:ext cx="2571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7" name="Group 6"/>
          <p:cNvGrpSpPr>
            <a:grpSpLocks/>
          </p:cNvGrpSpPr>
          <p:nvPr/>
        </p:nvGrpSpPr>
        <p:grpSpPr bwMode="auto">
          <a:xfrm>
            <a:off x="2574926" y="3732214"/>
            <a:ext cx="504825" cy="249237"/>
            <a:chOff x="685" y="2055"/>
            <a:chExt cx="1168" cy="453"/>
          </a:xfrm>
        </p:grpSpPr>
        <p:sp>
          <p:nvSpPr>
            <p:cNvPr id="13329" name="Rectangle 7"/>
            <p:cNvSpPr>
              <a:spLocks noChangeArrowheads="1"/>
            </p:cNvSpPr>
            <p:nvPr/>
          </p:nvSpPr>
          <p:spPr bwMode="auto">
            <a:xfrm>
              <a:off x="685" y="2055"/>
              <a:ext cx="1168" cy="101"/>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330" name="Rectangle 8"/>
            <p:cNvSpPr>
              <a:spLocks noChangeArrowheads="1"/>
            </p:cNvSpPr>
            <p:nvPr/>
          </p:nvSpPr>
          <p:spPr bwMode="auto">
            <a:xfrm>
              <a:off x="833" y="2156"/>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331" name="Rectangle 9"/>
            <p:cNvSpPr>
              <a:spLocks noChangeArrowheads="1"/>
            </p:cNvSpPr>
            <p:nvPr/>
          </p:nvSpPr>
          <p:spPr bwMode="auto">
            <a:xfrm>
              <a:off x="1598" y="2158"/>
              <a:ext cx="85" cy="350"/>
            </a:xfrm>
            <a:prstGeom prst="rect">
              <a:avLst/>
            </a:prstGeom>
            <a:solidFill>
              <a:srgbClr val="99660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3318" name="Oval 11"/>
          <p:cNvSpPr>
            <a:spLocks noChangeArrowheads="1"/>
          </p:cNvSpPr>
          <p:nvPr/>
        </p:nvSpPr>
        <p:spPr bwMode="auto">
          <a:xfrm>
            <a:off x="2651125" y="3117851"/>
            <a:ext cx="755650" cy="601663"/>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319" name="Rectangle 12"/>
          <p:cNvSpPr>
            <a:spLocks noChangeArrowheads="1"/>
          </p:cNvSpPr>
          <p:nvPr/>
        </p:nvSpPr>
        <p:spPr bwMode="auto">
          <a:xfrm>
            <a:off x="3241675" y="3013075"/>
            <a:ext cx="234950" cy="687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320" name="Oval 13"/>
          <p:cNvSpPr>
            <a:spLocks noChangeArrowheads="1"/>
          </p:cNvSpPr>
          <p:nvPr/>
        </p:nvSpPr>
        <p:spPr bwMode="auto">
          <a:xfrm>
            <a:off x="3224213" y="3433763"/>
            <a:ext cx="146050" cy="68262"/>
          </a:xfrm>
          <a:prstGeom prst="ellipse">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321" name="Oval 14"/>
          <p:cNvSpPr>
            <a:spLocks noChangeArrowheads="1"/>
          </p:cNvSpPr>
          <p:nvPr/>
        </p:nvSpPr>
        <p:spPr bwMode="auto">
          <a:xfrm>
            <a:off x="3225800" y="3330575"/>
            <a:ext cx="146050" cy="69850"/>
          </a:xfrm>
          <a:prstGeom prst="ellipse">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322" name="Arc 15"/>
          <p:cNvSpPr>
            <a:spLocks/>
          </p:cNvSpPr>
          <p:nvPr/>
        </p:nvSpPr>
        <p:spPr bwMode="auto">
          <a:xfrm>
            <a:off x="2438400" y="4003676"/>
            <a:ext cx="7513638" cy="593725"/>
          </a:xfrm>
          <a:custGeom>
            <a:avLst/>
            <a:gdLst>
              <a:gd name="T0" fmla="*/ 0 w 21600"/>
              <a:gd name="T1" fmla="*/ 0 h 21600"/>
              <a:gd name="T2" fmla="*/ 2147483646 w 21600"/>
              <a:gd name="T3" fmla="*/ 448588896 h 21600"/>
              <a:gd name="T4" fmla="*/ 0 w 21600"/>
              <a:gd name="T5" fmla="*/ 44858889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13323" name="Arc 16"/>
          <p:cNvSpPr>
            <a:spLocks/>
          </p:cNvSpPr>
          <p:nvPr/>
        </p:nvSpPr>
        <p:spPr bwMode="auto">
          <a:xfrm>
            <a:off x="3378201" y="3452813"/>
            <a:ext cx="6188075" cy="1890712"/>
          </a:xfrm>
          <a:custGeom>
            <a:avLst/>
            <a:gdLst>
              <a:gd name="T0" fmla="*/ 0 w 18750"/>
              <a:gd name="T1" fmla="*/ 0 h 21600"/>
              <a:gd name="T2" fmla="*/ 2147483646 w 18750"/>
              <a:gd name="T3" fmla="*/ 2147483646 h 21600"/>
              <a:gd name="T4" fmla="*/ 0 w 18750"/>
              <a:gd name="T5" fmla="*/ 2147483646 h 21600"/>
              <a:gd name="T6" fmla="*/ 0 60000 65536"/>
              <a:gd name="T7" fmla="*/ 0 60000 65536"/>
              <a:gd name="T8" fmla="*/ 0 60000 65536"/>
              <a:gd name="T9" fmla="*/ 0 w 18750"/>
              <a:gd name="T10" fmla="*/ 0 h 21600"/>
              <a:gd name="T11" fmla="*/ 18750 w 18750"/>
              <a:gd name="T12" fmla="*/ 21600 h 21600"/>
            </a:gdLst>
            <a:ahLst/>
            <a:cxnLst>
              <a:cxn ang="T6">
                <a:pos x="T0" y="T1"/>
              </a:cxn>
              <a:cxn ang="T7">
                <a:pos x="T2" y="T3"/>
              </a:cxn>
              <a:cxn ang="T8">
                <a:pos x="T4" y="T5"/>
              </a:cxn>
            </a:cxnLst>
            <a:rect l="T9" t="T10" r="T11" b="T12"/>
            <a:pathLst>
              <a:path w="18750" h="21600" fill="none" extrusionOk="0">
                <a:moveTo>
                  <a:pt x="-1" y="0"/>
                </a:moveTo>
                <a:cubicBezTo>
                  <a:pt x="7748" y="0"/>
                  <a:pt x="14903" y="4150"/>
                  <a:pt x="18749" y="10876"/>
                </a:cubicBezTo>
              </a:path>
              <a:path w="18750" h="21600" stroke="0" extrusionOk="0">
                <a:moveTo>
                  <a:pt x="-1" y="0"/>
                </a:moveTo>
                <a:cubicBezTo>
                  <a:pt x="7748" y="0"/>
                  <a:pt x="14903" y="4150"/>
                  <a:pt x="18749" y="10876"/>
                </a:cubicBezTo>
                <a:lnTo>
                  <a:pt x="0" y="21600"/>
                </a:lnTo>
                <a:lnTo>
                  <a:pt x="-1" y="0"/>
                </a:lnTo>
                <a:close/>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13324" name="Line 17"/>
          <p:cNvSpPr>
            <a:spLocks noChangeShapeType="1"/>
          </p:cNvSpPr>
          <p:nvPr/>
        </p:nvSpPr>
        <p:spPr bwMode="auto">
          <a:xfrm>
            <a:off x="4452939" y="3486151"/>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3325" name="Text Box 18"/>
          <p:cNvSpPr txBox="1">
            <a:spLocks noChangeArrowheads="1"/>
          </p:cNvSpPr>
          <p:nvPr/>
        </p:nvSpPr>
        <p:spPr bwMode="auto">
          <a:xfrm>
            <a:off x="3673475" y="4806950"/>
            <a:ext cx="1531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
        <p:nvSpPr>
          <p:cNvPr id="13326" name="Line 19"/>
          <p:cNvSpPr>
            <a:spLocks noChangeShapeType="1"/>
          </p:cNvSpPr>
          <p:nvPr/>
        </p:nvSpPr>
        <p:spPr bwMode="auto">
          <a:xfrm rot="494256">
            <a:off x="7904164" y="3886201"/>
            <a:ext cx="1587" cy="1198563"/>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3327" name="Text Box 20"/>
          <p:cNvSpPr txBox="1">
            <a:spLocks noChangeArrowheads="1"/>
          </p:cNvSpPr>
          <p:nvPr/>
        </p:nvSpPr>
        <p:spPr bwMode="auto">
          <a:xfrm>
            <a:off x="6940550" y="5181600"/>
            <a:ext cx="1531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a:solidFill>
                  <a:srgbClr val="FF0000"/>
                </a:solidFill>
                <a:latin typeface="Verdana" panose="020B0604030504040204" pitchFamily="34" charset="0"/>
                <a:cs typeface="Times New Roman" panose="02020603050405020304" pitchFamily="18" charset="0"/>
              </a:rPr>
              <a:t>Gravity</a:t>
            </a:r>
            <a:endParaRPr lang="en-GB" altLang="en-US" sz="2400">
              <a:solidFill>
                <a:srgbClr val="FF0000"/>
              </a:solidFill>
              <a:latin typeface="Verdana" panose="020B0604030504040204" pitchFamily="34" charset="0"/>
              <a:cs typeface="Times New Roman" panose="02020603050405020304" pitchFamily="18" charset="0"/>
            </a:endParaRPr>
          </a:p>
        </p:txBody>
      </p:sp>
      <p:sp>
        <p:nvSpPr>
          <p:cNvPr id="13328" name="Line 21"/>
          <p:cNvSpPr>
            <a:spLocks noChangeShapeType="1"/>
          </p:cNvSpPr>
          <p:nvPr/>
        </p:nvSpPr>
        <p:spPr bwMode="auto">
          <a:xfrm>
            <a:off x="2465389" y="4003675"/>
            <a:ext cx="7551737" cy="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AU"/>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2">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1227</TotalTime>
  <Words>1460</Words>
  <Application>Microsoft Office PowerPoint</Application>
  <PresentationFormat>Widescreen</PresentationFormat>
  <Paragraphs>315</Paragraphs>
  <Slides>63</Slides>
  <Notes>12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3" baseType="lpstr">
      <vt:lpstr>SimSun</vt:lpstr>
      <vt:lpstr>Arial</vt:lpstr>
      <vt:lpstr>Calibri</vt:lpstr>
      <vt:lpstr>Cambria Math</vt:lpstr>
      <vt:lpstr>Impact</vt:lpstr>
      <vt:lpstr>Times New Roman</vt:lpstr>
      <vt:lpstr>Verdana</vt:lpstr>
      <vt:lpstr>Wingdings</vt:lpstr>
      <vt:lpstr>Default Design</vt:lpstr>
      <vt:lpstr>Equation</vt:lpstr>
      <vt:lpstr>Orbital Motion</vt:lpstr>
      <vt:lpstr>How far could you kick a dog?</vt:lpstr>
      <vt:lpstr>How far can you kick a dog?</vt:lpstr>
      <vt:lpstr>Harder kick?</vt:lpstr>
      <vt:lpstr>Harder kick</vt:lpstr>
      <vt:lpstr>Small cannon?</vt:lpstr>
      <vt:lpstr>Small cannon</vt:lpstr>
      <vt:lpstr>Bigger cannon?</vt:lpstr>
      <vt:lpstr>Bigger cannon</vt:lpstr>
      <vt:lpstr>Even bigger cannon?</vt:lpstr>
      <vt:lpstr>Even bigger cannon</vt:lpstr>
      <vt:lpstr>VERY big cannon?</vt:lpstr>
      <vt:lpstr>VERY big cannon</vt:lpstr>
      <vt:lpstr>Humungous cannon?</vt:lpstr>
      <vt:lpstr>Dog in orbit!</vt:lpstr>
      <vt:lpstr>Dog in orbit!</vt:lpstr>
      <vt:lpstr>Dogs in orbit!</vt:lpstr>
      <vt:lpstr>Satellite orbits</vt:lpstr>
      <vt:lpstr>Uniform Circular Motion</vt:lpstr>
      <vt:lpstr>Uniform Circular Motion</vt:lpstr>
      <vt:lpstr>Uniform Circular Motion</vt:lpstr>
      <vt:lpstr>Period of orbit</vt:lpstr>
      <vt:lpstr>Who was Kepler?</vt:lpstr>
      <vt:lpstr>The Shape of Planetary Orbits</vt:lpstr>
      <vt:lpstr>Kepler’s First Law</vt:lpstr>
      <vt:lpstr>Ellipse??  Focus??</vt:lpstr>
      <vt:lpstr>Kepler’s Second Law</vt:lpstr>
      <vt:lpstr>Kepler’s Third Law</vt:lpstr>
      <vt:lpstr>Kepler’s Law Example</vt:lpstr>
      <vt:lpstr>Newtons Law’s vs Kepler</vt:lpstr>
      <vt:lpstr>Weightlessness</vt:lpstr>
      <vt:lpstr>Weightlessness</vt:lpstr>
      <vt:lpstr>Weightlessness</vt:lpstr>
      <vt:lpstr>Weightlessness</vt:lpstr>
      <vt:lpstr>Weightlessness</vt:lpstr>
      <vt:lpstr>Classifying orbits</vt:lpstr>
      <vt:lpstr>Classifying orbits</vt:lpstr>
      <vt:lpstr>Classifying orbits - Inclination</vt:lpstr>
      <vt:lpstr>90 degree Inclination -Polar Orbits</vt:lpstr>
      <vt:lpstr>90 degree Inclination -Polar Orbits</vt:lpstr>
      <vt:lpstr>Classifying orbits - Altitude</vt:lpstr>
      <vt:lpstr>Classifying orbits - Altitude</vt:lpstr>
      <vt:lpstr>PowerPoint Presentation</vt:lpstr>
      <vt:lpstr>PowerPoint Presentation</vt:lpstr>
      <vt:lpstr>PowerPoint Presentation</vt:lpstr>
      <vt:lpstr>Hubble Space telescope</vt:lpstr>
      <vt:lpstr>Hubble Telescope</vt:lpstr>
      <vt:lpstr>Space Debris </vt:lpstr>
      <vt:lpstr>GPS: What is it ?   (MEO)</vt:lpstr>
      <vt:lpstr>Geosynchronous-Earth-Orbit (MEO)</vt:lpstr>
      <vt:lpstr>Geostationary (MEO)</vt:lpstr>
      <vt:lpstr>Geostationary (MEO)</vt:lpstr>
      <vt:lpstr>PowerPoint Presentation</vt:lpstr>
      <vt:lpstr>PowerPoint Presentation</vt:lpstr>
      <vt:lpstr>PowerPoint Presentation</vt:lpstr>
      <vt:lpstr>PowerPoint Presentation</vt:lpstr>
      <vt:lpstr>Some famous satellites</vt:lpstr>
      <vt:lpstr>Sputnik (4th October 1957)</vt:lpstr>
      <vt:lpstr>Sputnik (4th October 1957)</vt:lpstr>
      <vt:lpstr>Sputnik 2 (a month later)</vt:lpstr>
      <vt:lpstr>Sputnik 2 (a month later)</vt:lpstr>
      <vt:lpstr>Hubble Space telescope</vt:lpstr>
      <vt:lpstr>Now go do some text questions!</vt:lpstr>
    </vt:vector>
  </TitlesOfParts>
  <Company>Oslo International School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Orbital Motion</dc:title>
  <dc:creator>sporter</dc:creator>
  <cp:lastModifiedBy>Steve Berry</cp:lastModifiedBy>
  <cp:revision>65</cp:revision>
  <dcterms:created xsi:type="dcterms:W3CDTF">2007-05-10T18:06:31Z</dcterms:created>
  <dcterms:modified xsi:type="dcterms:W3CDTF">2017-03-15T00:35:45Z</dcterms:modified>
</cp:coreProperties>
</file>